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18"/>
  </p:notesMasterIdLst>
  <p:handoutMasterIdLst>
    <p:handoutMasterId r:id="rId19"/>
  </p:handoutMasterIdLst>
  <p:sldIdLst>
    <p:sldId id="312" r:id="rId3"/>
    <p:sldId id="304" r:id="rId4"/>
    <p:sldId id="339" r:id="rId5"/>
    <p:sldId id="344" r:id="rId6"/>
    <p:sldId id="316" r:id="rId7"/>
    <p:sldId id="317" r:id="rId8"/>
    <p:sldId id="318" r:id="rId9"/>
    <p:sldId id="315" r:id="rId10"/>
    <p:sldId id="348" r:id="rId11"/>
    <p:sldId id="346" r:id="rId12"/>
    <p:sldId id="350" r:id="rId13"/>
    <p:sldId id="341" r:id="rId14"/>
    <p:sldId id="294" r:id="rId15"/>
    <p:sldId id="349" r:id="rId16"/>
    <p:sldId id="280" r:id="rId17"/>
  </p:sldIdLst>
  <p:sldSz cx="9144000" cy="5143500" type="screen16x9"/>
  <p:notesSz cx="6797675" cy="9874250"/>
  <p:defaultTextStyle>
    <a:lvl1pPr marL="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6"/>
    <a:srgbClr val="CC0000"/>
    <a:srgbClr val="008000"/>
    <a:srgbClr val="339933"/>
    <a:srgbClr val="003399"/>
    <a:srgbClr val="0099FF"/>
    <a:srgbClr val="0066FF"/>
    <a:srgbClr val="FFFF00"/>
    <a:srgbClr val="0099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7485" autoAdjust="0"/>
  </p:normalViewPr>
  <p:slideViewPr>
    <p:cSldViewPr>
      <p:cViewPr varScale="1">
        <p:scale>
          <a:sx n="128" d="100"/>
          <a:sy n="128" d="100"/>
        </p:scale>
        <p:origin x="138" y="4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5" d="100"/>
        <a:sy n="9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0AEC77-84E0-498D-B3FF-6C9FDA2AD65C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378823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4" y="9378823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9950CA-246C-4AE1-A790-3BCD686C57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5627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3713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3713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A8ADFD5B-A66C-449C-B6E8-FB716D07777D}" type="datetimeFigureOut">
              <a:rPr lang="ru-RU"/>
              <a:pPr/>
              <a:t>03.04.2025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41363"/>
            <a:ext cx="65817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2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378823"/>
            <a:ext cx="2945659" cy="493713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378823"/>
            <a:ext cx="2945659" cy="493713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CA5D3BF3-D352-46FC-8343-31F56E6730EA}" type="slidenum">
              <a:rPr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30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18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12337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AE187A-3D9D-5D3A-4F39-BB18FCD40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F7BE85-1D4D-1F97-C2C9-E34BDF08AC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B37C0FB-EA06-2AC2-92E2-6926FA6F63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6145CB-12B2-2547-84E9-3A90F52B52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545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2313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78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5D3BF3-D352-46FC-8343-31F56E6730E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478274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10" name="Rectangle 9"/>
          <p:cNvSpPr/>
          <p:nvPr/>
        </p:nvSpPr>
        <p:spPr>
          <a:xfrm>
            <a:off x="-9144" y="4539996"/>
            <a:ext cx="2249424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11" name="Rectangle 10"/>
          <p:cNvSpPr/>
          <p:nvPr/>
        </p:nvSpPr>
        <p:spPr>
          <a:xfrm>
            <a:off x="2359152" y="4533138"/>
            <a:ext cx="6784848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4537528"/>
            <a:ext cx="6515100" cy="514350"/>
          </a:xfrm>
        </p:spPr>
        <p:txBody>
          <a:bodyPr anchor="ctr"/>
          <a:lstStyle>
            <a:lvl1pPr marL="0" indent="0" algn="l" eaLnBrk="1" latinLnBrk="0" hangingPunct="1">
              <a:buNone/>
              <a:defRPr kumimoji="0" lang="ru-RU" sz="2800">
                <a:solidFill>
                  <a:srgbClr val="FFFFFF"/>
                </a:solidFill>
              </a:defRPr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ru-RU"/>
              <a:t>Образец подзаголовка</a:t>
            </a:r>
            <a:endParaRPr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4551524"/>
            <a:ext cx="2057400" cy="514350"/>
          </a:xfrm>
        </p:spPr>
        <p:txBody>
          <a:bodyPr>
            <a:noAutofit/>
          </a:bodyPr>
          <a:lstStyle>
            <a:lvl1pPr algn="ctr" eaLnBrk="1" latinLnBrk="0" hangingPunct="1">
              <a:defRPr kumimoji="0" lang="ru-RU" sz="20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047E157E-8DCB-4F70-A0AF-5EB586A91DD4}" type="datetime1">
              <a:rPr kumimoji="0" lang="ru-RU">
                <a:solidFill>
                  <a:srgbClr val="FFFFFF"/>
                </a:solidFill>
              </a:rPr>
              <a:pPr algn="ctr"/>
              <a:t>03.04.2025</a:t>
            </a:fld>
            <a:endParaRPr kumimoji="0" lang="ru-RU" sz="200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177404"/>
            <a:ext cx="5867400" cy="273844"/>
          </a:xfrm>
        </p:spPr>
        <p:txBody>
          <a:bodyPr/>
          <a:lstStyle>
            <a:lvl1pPr algn="r"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ru-RU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171450"/>
            <a:ext cx="838200" cy="285750"/>
          </a:xfrm>
        </p:spPr>
        <p:txBody>
          <a:bodyPr/>
          <a:lstStyle>
            <a:lvl1pPr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fld id="{8F82E0A0-C266-4798-8C8F-B9F91E9DA37E}" type="slidenum">
              <a:rPr kumimoji="0" lang="ru-RU">
                <a:solidFill>
                  <a:schemeClr val="tx2"/>
                </a:solidFill>
              </a:rPr>
              <a:pPr/>
              <a:t>‹#›</a:t>
            </a:fld>
            <a:endParaRPr kumimoji="0" lang="ru-RU">
              <a:solidFill>
                <a:schemeClr val="tx2"/>
              </a:solidFill>
            </a:endParaRPr>
          </a:p>
        </p:txBody>
      </p:sp>
      <p:sp>
        <p:nvSpPr>
          <p:cNvPr id="12" name="Rectangle 11"/>
          <p:cNvSpPr>
            <a:spLocks noGrp="1"/>
          </p:cNvSpPr>
          <p:nvPr>
            <p:ph type="title"/>
          </p:nvPr>
        </p:nvSpPr>
        <p:spPr>
          <a:xfrm>
            <a:off x="2362200" y="2343150"/>
            <a:ext cx="6477000" cy="2038350"/>
          </a:xfrm>
        </p:spPr>
        <p:txBody>
          <a:bodyPr rtlCol="0" anchor="b"/>
          <a:lstStyle>
            <a:lvl1pPr eaLnBrk="1" latinLnBrk="0" hangingPunct="1">
              <a:defRPr kumimoji="0" lang="ru-RU" cap="all" baseline="0"/>
            </a:lvl1pPr>
            <a:extLst/>
          </a:lstStyle>
          <a:p>
            <a:pPr eaLnBrk="1" latinLnBrk="0" hangingPunct="1"/>
            <a:r>
              <a:rPr lang="ru-RU"/>
              <a:t>Образец заголовка</a:t>
            </a:r>
            <a:endParaRPr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ru-RU"/>
              <a:t>Образец заголовка</a:t>
            </a:r>
            <a:endParaRPr/>
          </a:p>
        </p:txBody>
      </p:sp>
      <p:sp>
        <p:nvSpPr>
          <p:cNvPr id="3" name="Rectangl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06EA6-EFEA-4C30-9264-4F9291A5780D}" type="datetime1">
              <a:rPr lang="ru-RU"/>
              <a:pPr/>
              <a:t>03.04.2025</a:t>
            </a:fld>
            <a:endParaRPr kumimoji="0" lang="ru-RU"/>
          </a:p>
        </p:txBody>
      </p:sp>
      <p:sp>
        <p:nvSpPr>
          <p:cNvPr id="4" name="Rectangl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5" name="Rectangl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8F82E0A0-C266-4798-8C8F-B9F91E9DA37E}" type="slidenum">
              <a:rPr kumimoji="0" lang="ru-RU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  <p:sp>
        <p:nvSpPr>
          <p:cNvPr id="7" name="Rectangle 6"/>
          <p:cNvSpPr>
            <a:spLocks noGrp="1"/>
          </p:cNvSpPr>
          <p:nvPr>
            <p:ph sz="quarter" idx="13"/>
          </p:nvPr>
        </p:nvSpPr>
        <p:spPr>
          <a:xfrm>
            <a:off x="609600" y="1352550"/>
            <a:ext cx="8153400" cy="32766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7123113" cy="1254919"/>
          </a:xfrm>
        </p:spPr>
        <p:txBody>
          <a:bodyPr anchor="t"/>
          <a:lstStyle>
            <a:lvl1pPr eaLnBrk="1" latinLnBrk="0" hangingPunct="1">
              <a:buNone/>
              <a:defRPr kumimoji="0" lang="ru-RU" sz="2800">
                <a:solidFill>
                  <a:schemeClr val="tx2"/>
                </a:solidFill>
              </a:defRPr>
            </a:lvl1pPr>
            <a:lvl2pPr eaLnBrk="1" latinLnBrk="0" hangingPunct="1">
              <a:buNone/>
              <a:defRPr kumimoji="0" lang="ru-RU" sz="1800">
                <a:solidFill>
                  <a:schemeClr val="tx1">
                    <a:tint val="75000"/>
                  </a:schemeClr>
                </a:solidFill>
              </a:defRPr>
            </a:lvl2pPr>
            <a:lvl3pPr eaLnBrk="1" latinLnBrk="0" hangingPunct="1">
              <a:buNone/>
              <a:defRPr kumimoji="0" lang="ru-RU" sz="1600">
                <a:solidFill>
                  <a:schemeClr val="tx1">
                    <a:tint val="75000"/>
                  </a:schemeClr>
                </a:solidFill>
              </a:defRPr>
            </a:lvl3pPr>
            <a:lvl4pPr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4pPr>
            <a:lvl5pPr eaLnBrk="1" latinLnBrk="0" hangingPunct="1">
              <a:buNone/>
              <a:defRPr kumimoji="0" lang="ru-RU"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1143000"/>
            <a:ext cx="9144000" cy="85725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8" name="Rectangle 7"/>
          <p:cNvSpPr/>
          <p:nvPr/>
        </p:nvSpPr>
        <p:spPr>
          <a:xfrm>
            <a:off x="0" y="1200150"/>
            <a:ext cx="1295400" cy="7429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9" name="Rectangle 8"/>
          <p:cNvSpPr/>
          <p:nvPr/>
        </p:nvSpPr>
        <p:spPr>
          <a:xfrm>
            <a:off x="1371600" y="1200150"/>
            <a:ext cx="7772400" cy="7429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71600" y="1200150"/>
            <a:ext cx="7620000" cy="742950"/>
          </a:xfrm>
        </p:spPr>
        <p:txBody>
          <a:bodyPr/>
          <a:lstStyle>
            <a:lvl1pPr algn="l" eaLnBrk="1" latinLnBrk="0" hangingPunct="1">
              <a:buNone/>
              <a:defRPr kumimoji="0" lang="ru-RU" sz="4400" b="0" cap="none">
                <a:solidFill>
                  <a:srgbClr val="FFFFFF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F9F07-3BC7-4570-B054-79111B0A380C}" type="datetime1">
              <a:rPr lang="ru-RU"/>
              <a:pPr/>
              <a:t>03.04.2025</a:t>
            </a:fld>
            <a:endParaRPr kumimoji="0"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314450"/>
            <a:ext cx="1295400" cy="526257"/>
          </a:xfrm>
        </p:spPr>
        <p:txBody>
          <a:bodyPr>
            <a:noAutofit/>
          </a:bodyPr>
          <a:lstStyle>
            <a:lvl1pPr eaLnBrk="1" latinLnBrk="0" hangingPunct="1">
              <a:defRPr kumimoji="0" lang="ru-RU" sz="2400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ru-RU" sz="2400" b="1">
                <a:solidFill>
                  <a:srgbClr val="FFFFFF"/>
                </a:solidFill>
              </a:rPr>
              <a:pPr algn="ctr"/>
              <a:t>‹#›</a:t>
            </a:fld>
            <a:endParaRPr kumimoji="0" lang="ru-RU" sz="240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ru-RU"/>
              <a:t>Образец заголовка</a:t>
            </a:r>
            <a:endParaRPr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09600" y="1352551"/>
            <a:ext cx="3886200" cy="3268624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844901" y="1352549"/>
            <a:ext cx="3886200" cy="3268625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lang="ru-RU"/>
              <a:pPr/>
              <a:t>03.04.2025</a:t>
            </a:fld>
            <a:endParaRPr kumimoji="0"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kumimoji="0" lang="ru-RU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18110"/>
            <a:ext cx="8153400" cy="1005840"/>
          </a:xfrm>
        </p:spPr>
        <p:txBody>
          <a:bodyPr anchor="b"/>
          <a:lstStyle>
            <a:lvl1pPr eaLnBrk="1" latinLnBrk="0" hangingPunct="1">
              <a:defRPr kumimoji="0" lang="ru-RU"/>
            </a:lvl1pPr>
            <a:extLst/>
          </a:lstStyle>
          <a:p>
            <a:pPr eaLnBrk="1" latinLnBrk="0" hangingPunct="1"/>
            <a:r>
              <a:rPr lang="ru-RU"/>
              <a:t>Образец заголовка</a:t>
            </a:r>
            <a:endParaRPr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919818"/>
            <a:ext cx="3886200" cy="26289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919818"/>
            <a:ext cx="3886200" cy="26289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E4606EA6-EFEA-4C30-9264-4F9291A5780D}" type="datetime1">
              <a:rPr lang="ru-RU"/>
              <a:pPr/>
              <a:t>03.04.2025</a:t>
            </a:fld>
            <a:endParaRPr kumimoji="0"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/>
            <a:fld id="{8F82E0A0-C266-4798-8C8F-B9F91E9DA37E}" type="slidenum">
              <a:rPr kumimoji="0" lang="ru-RU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ru-RU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8"/>
          </p:nvPr>
        </p:nvSpPr>
        <p:spPr>
          <a:xfrm>
            <a:off x="609600" y="1362287"/>
            <a:ext cx="3886200" cy="530352"/>
          </a:xfrm>
          <a:solidFill>
            <a:schemeClr val="accent2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ru-RU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4800600" y="1362287"/>
            <a:ext cx="3886200" cy="530352"/>
          </a:xfrm>
          <a:solidFill>
            <a:schemeClr val="accent4"/>
          </a:solidFill>
        </p:spPr>
        <p:txBody>
          <a:bodyPr rtlCol="0" anchor="ctr"/>
          <a:lstStyle>
            <a:lvl1pPr eaLnBrk="1" latinLnBrk="0" hangingPunct="1">
              <a:buFontTx/>
              <a:buNone/>
              <a:defRPr kumimoji="0" lang="ru-RU" sz="2000" b="1">
                <a:solidFill>
                  <a:srgbClr val="FFFFFF"/>
                </a:solidFill>
              </a:defRPr>
            </a:lvl1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latinLnBrk="0" hangingPunct="1"/>
            <a:r>
              <a:rPr lang="ru-RU"/>
              <a:t>Образец заголовка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FADB5D-B7A0-47E3-AD2D-B1A6F8614213}" type="datetime1">
              <a:rPr lang="ru-RU"/>
              <a:pPr/>
              <a:t>03.04.2025</a:t>
            </a:fld>
            <a:endParaRPr kumimoji="0"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68126-03FC-49C0-B9B8-2B561CCC3D90}" type="datetime1">
              <a:rPr lang="ru-RU"/>
              <a:pPr/>
              <a:t>03.04.2025</a:t>
            </a:fld>
            <a:endParaRPr kumimoji="0"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4686300"/>
            <a:ext cx="533400" cy="285750"/>
          </a:xfrm>
        </p:spPr>
        <p:txBody>
          <a:bodyPr/>
          <a:lstStyle>
            <a:lvl1pPr eaLnBrk="1" latinLnBrk="0" hangingPunct="1">
              <a:defRPr kumimoji="0" lang="ru-RU">
                <a:solidFill>
                  <a:schemeClr val="tx2"/>
                </a:solidFill>
              </a:defRPr>
            </a:lvl1pPr>
            <a:extLst/>
          </a:lstStyle>
          <a:p>
            <a:fld id="{A3F7CB7D-F184-43C7-B6FD-03D728E1BBFF}" type="slidenum">
              <a:rPr kumimoji="0" lang="ru-RU">
                <a:solidFill>
                  <a:schemeClr val="tx2"/>
                </a:solidFill>
              </a:rPr>
              <a:pPr/>
              <a:t>‹#›</a:t>
            </a:fld>
            <a:endParaRPr kumimoji="0" lang="ru-RU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</p:spPr>
        <p:txBody>
          <a:bodyPr anchor="b"/>
          <a:lstStyle>
            <a:lvl1pPr algn="l" eaLnBrk="1" latinLnBrk="0" hangingPunct="1">
              <a:buNone/>
              <a:defRPr kumimoji="0" lang="ru-RU" sz="4200" b="0"/>
            </a:lvl1pPr>
            <a:extLst/>
          </a:lstStyle>
          <a:p>
            <a:pPr eaLnBrk="1" latinLnBrk="0" hangingPunct="1"/>
            <a:r>
              <a:rPr lang="ru-RU"/>
              <a:t>Образец заголовка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A8198-4617-485E-9585-4840B69DBBA6}" type="datetime1">
              <a:rPr lang="ru-RU"/>
              <a:pPr/>
              <a:t>03.04.2025</a:t>
            </a:fld>
            <a:endParaRPr kumimoji="0"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1" latinLnBrk="0" hangingPunct="1">
              <a:defRPr kumimoji="0" lang="ru-RU">
                <a:solidFill>
                  <a:srgbClr val="FFFFFF"/>
                </a:solidFill>
              </a:defRPr>
            </a:lvl1pPr>
            <a:extLst/>
          </a:lstStyle>
          <a:p>
            <a:fld id="{A3F7CB7D-F184-43C7-B6FD-03D728E1BBFF}" type="slidenum">
              <a:rPr kumimoji="0" lang="ru-RU">
                <a:solidFill>
                  <a:srgbClr val="FFFFFF"/>
                </a:solidFill>
              </a:rPr>
              <a:pPr/>
              <a:t>‹#›</a:t>
            </a:fld>
            <a:endParaRPr kumimoji="0" lang="ru-RU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28750"/>
            <a:ext cx="1600200" cy="31242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 eaLnBrk="1" latinLnBrk="0" hangingPunct="1">
              <a:spcAft>
                <a:spcPts val="1000"/>
              </a:spcAft>
              <a:buNone/>
              <a:defRPr kumimoji="0" lang="ru-RU" sz="1800"/>
            </a:lvl1pPr>
            <a:lvl2pPr eaLnBrk="1" latinLnBrk="0" hangingPunct="1">
              <a:buNone/>
              <a:defRPr kumimoji="0" lang="ru-RU" sz="1200"/>
            </a:lvl2pPr>
            <a:lvl3pPr eaLnBrk="1" latinLnBrk="0" hangingPunct="1">
              <a:buNone/>
              <a:defRPr kumimoji="0" lang="ru-RU" sz="1000"/>
            </a:lvl3pPr>
            <a:lvl4pPr eaLnBrk="1" latinLnBrk="0" hangingPunct="1">
              <a:buNone/>
              <a:defRPr kumimoji="0" lang="ru-RU" sz="900"/>
            </a:lvl4pPr>
            <a:lvl5pPr eaLnBrk="1" latinLnBrk="0" hangingPunct="1">
              <a:buNone/>
              <a:defRPr kumimoji="0" lang="ru-RU" sz="9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362200" y="1428750"/>
            <a:ext cx="6400800" cy="32004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57668" y="0"/>
            <a:ext cx="7586332" cy="3419856"/>
          </a:xfrm>
          <a:solidFill>
            <a:schemeClr val="tx2">
              <a:shade val="50000"/>
            </a:schemeClr>
          </a:solidFill>
          <a:ln>
            <a:noFill/>
          </a:ln>
        </p:spPr>
        <p:txBody>
          <a:bodyPr/>
          <a:lstStyle>
            <a:lvl1pPr eaLnBrk="1" latinLnBrk="0" hangingPunct="1">
              <a:buNone/>
              <a:defRPr kumimoji="0" lang="ru-RU" sz="3200"/>
            </a:lvl1pPr>
            <a:extLst/>
          </a:lstStyle>
          <a:p>
            <a:r>
              <a:rPr kumimoji="0" lang="ru-RU"/>
              <a:t>Вставка рисунка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4114800"/>
            <a:ext cx="7315200" cy="514350"/>
          </a:xfrm>
        </p:spPr>
        <p:txBody>
          <a:bodyPr/>
          <a:lstStyle>
            <a:lvl1pPr marL="0" indent="0" eaLnBrk="1" latinLnBrk="0" hangingPunct="1">
              <a:buFontTx/>
              <a:buNone/>
              <a:defRPr kumimoji="0" lang="ru-RU" sz="1700"/>
            </a:lvl1pPr>
            <a:lvl2pPr eaLnBrk="1" latinLnBrk="0" hangingPunct="1">
              <a:buFontTx/>
              <a:buNone/>
              <a:defRPr kumimoji="0" lang="ru-RU" sz="1200"/>
            </a:lvl2pPr>
            <a:lvl3pPr eaLnBrk="1" latinLnBrk="0" hangingPunct="1">
              <a:buFontTx/>
              <a:buNone/>
              <a:defRPr kumimoji="0" lang="ru-RU" sz="1000"/>
            </a:lvl3pPr>
            <a:lvl4pPr eaLnBrk="1" latinLnBrk="0" hangingPunct="1">
              <a:buFontTx/>
              <a:buNone/>
              <a:defRPr kumimoji="0" lang="ru-RU" sz="900"/>
            </a:lvl4pPr>
            <a:lvl5pPr eaLnBrk="1" latinLnBrk="0" hangingPunct="1">
              <a:buFontTx/>
              <a:buNone/>
              <a:defRPr kumimoji="0" lang="ru-RU" sz="9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</p:txBody>
      </p:sp>
      <p:sp>
        <p:nvSpPr>
          <p:cNvPr id="8" name="Rectangle 7"/>
          <p:cNvSpPr/>
          <p:nvPr/>
        </p:nvSpPr>
        <p:spPr>
          <a:xfrm>
            <a:off x="-9144" y="3429000"/>
            <a:ext cx="9144000" cy="665226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9" name="Rectangle 8"/>
          <p:cNvSpPr/>
          <p:nvPr/>
        </p:nvSpPr>
        <p:spPr>
          <a:xfrm>
            <a:off x="-9144" y="3497580"/>
            <a:ext cx="1463040" cy="5349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10" name="Rectangle 9"/>
          <p:cNvSpPr/>
          <p:nvPr/>
        </p:nvSpPr>
        <p:spPr>
          <a:xfrm>
            <a:off x="1545336" y="3490722"/>
            <a:ext cx="7589520" cy="534924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3543300"/>
            <a:ext cx="7315200" cy="457200"/>
          </a:xfrm>
        </p:spPr>
        <p:txBody>
          <a:bodyPr anchor="ctr"/>
          <a:lstStyle>
            <a:lvl1pPr algn="l" eaLnBrk="1" latinLnBrk="0" hangingPunct="1">
              <a:buNone/>
              <a:defRPr kumimoji="0" lang="ru-RU" sz="2800" b="0">
                <a:solidFill>
                  <a:srgbClr val="FFFFFF"/>
                </a:solidFill>
              </a:defRPr>
            </a:lvl1pPr>
            <a:extLst/>
          </a:lstStyle>
          <a:p>
            <a:pPr eaLnBrk="1" latinLnBrk="0" hangingPunct="1"/>
            <a:r>
              <a:rPr lang="ru-RU"/>
              <a:t>Образец заголовка</a:t>
            </a:r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1447800" y="0"/>
            <a:ext cx="100584" cy="515035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4686300"/>
            <a:ext cx="2667000" cy="273844"/>
          </a:xfrm>
        </p:spPr>
        <p:txBody>
          <a:bodyPr rtlCol="0"/>
          <a:lstStyle/>
          <a:p>
            <a:fld id="{E4606EA6-EFEA-4C30-9264-4F9291A5780D}" type="datetime1">
              <a:rPr lang="ru-RU"/>
              <a:pPr/>
              <a:t>03.04.2025</a:t>
            </a:fld>
            <a:endParaRPr kumimoji="0"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3500437"/>
            <a:ext cx="1447800" cy="497684"/>
          </a:xfrm>
        </p:spPr>
        <p:txBody>
          <a:bodyPr rtlCol="0"/>
          <a:lstStyle>
            <a:lvl1pPr eaLnBrk="1" latinLnBrk="0" hangingPunct="1">
              <a:defRPr kumimoji="0" lang="ru-RU" sz="2800"/>
            </a:lvl1pPr>
            <a:extLst/>
          </a:lstStyle>
          <a:p>
            <a:pPr algn="ctr"/>
            <a:fld id="{8F82E0A0-C266-4798-8C8F-B9F91E9DA37E}" type="slidenum">
              <a:rPr kumimoji="0" lang="ru-RU" sz="2800" b="1">
                <a:solidFill>
                  <a:srgbClr val="FFFFFF"/>
                </a:solidFill>
              </a:rPr>
              <a:pPr algn="ctr"/>
              <a:t>‹#›</a:t>
            </a:fld>
            <a:endParaRPr kumimoji="0" lang="ru-RU" sz="280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4686155"/>
            <a:ext cx="4572000" cy="273844"/>
          </a:xfrm>
        </p:spPr>
        <p:txBody>
          <a:bodyPr rtlCol="0"/>
          <a:lstStyle/>
          <a:p>
            <a:endParaRPr kumimoji="0"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11CC1-40FA-4D5C-B655-1EC6E919CCAC}" type="datetimeFigureOut">
              <a:rPr lang="ru-RU" smtClean="0"/>
              <a:t>03.04.2025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07063-6151-4074-A615-70BA057544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952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352550"/>
            <a:ext cx="8153400" cy="324231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4686300"/>
            <a:ext cx="2667000" cy="27384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lang="ru-RU" sz="1400">
                <a:solidFill>
                  <a:schemeClr val="tx2"/>
                </a:solidFill>
              </a:defRPr>
            </a:lvl1pPr>
            <a:extLst/>
          </a:lstStyle>
          <a:p>
            <a:fld id="{E4606EA6-EFEA-4C30-9264-4F9291A5780D}" type="datetime1">
              <a:rPr lang="ru-RU"/>
              <a:pPr/>
              <a:t>03.04.2025</a:t>
            </a:fld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1" y="4686155"/>
            <a:ext cx="5421083" cy="273844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lang="ru-RU" sz="1400">
                <a:solidFill>
                  <a:schemeClr val="tx2"/>
                </a:solidFill>
              </a:defRPr>
            </a:lvl1pPr>
            <a:extLst/>
          </a:lstStyle>
          <a:p>
            <a:pPr algn="r"/>
            <a:endParaRPr kumimoji="0" lang="ru-RU" sz="140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95170"/>
            <a:ext cx="9144000" cy="24003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8" name="Rectangle 7"/>
          <p:cNvSpPr/>
          <p:nvPr/>
        </p:nvSpPr>
        <p:spPr>
          <a:xfrm>
            <a:off x="0" y="1129460"/>
            <a:ext cx="533400" cy="17145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9" name="Rectangle 8"/>
          <p:cNvSpPr/>
          <p:nvPr/>
        </p:nvSpPr>
        <p:spPr>
          <a:xfrm>
            <a:off x="590550" y="1129460"/>
            <a:ext cx="8553450" cy="1714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kumimoji="0" lang="ru-RU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123507"/>
            <a:ext cx="533400" cy="183357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lang="ru-RU" sz="1400" b="1">
                <a:solidFill>
                  <a:srgbClr val="FFFFFF"/>
                </a:solidFill>
              </a:defRPr>
            </a:lvl1pPr>
            <a:extLst/>
          </a:lstStyle>
          <a:p>
            <a:pPr algn="ctr"/>
            <a:fld id="{8F82E0A0-C266-4798-8C8F-B9F91E9DA37E}" type="slidenum">
              <a:rPr kumimoji="0" lang="ru-RU" sz="1400" b="1">
                <a:solidFill>
                  <a:srgbClr val="FFFFFF"/>
                </a:solidFill>
              </a:rPr>
              <a:pPr algn="ctr"/>
              <a:t>‹#›</a:t>
            </a:fld>
            <a:endParaRPr kumimoji="0" lang="ru-RU" sz="1400" b="1">
              <a:solidFill>
                <a:srgbClr val="FFFFFF"/>
              </a:solidFill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18110"/>
            <a:ext cx="8153400" cy="100584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eaLnBrk="1" latinLnBrk="0" hangingPunct="1"/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9" r:id="rId10"/>
  </p:sldLayoutIdLst>
  <p:txStyles>
    <p:titleStyle>
      <a:lvl1pPr algn="l" rtl="0" eaLnBrk="1" latinLnBrk="0" hangingPunct="1">
        <a:spcBef>
          <a:spcPct val="0"/>
        </a:spcBef>
        <a:buNone/>
        <a:defRPr kumimoji="0" lang="ru-RU" sz="42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lang="ru-RU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lang="ru-RU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lang="ru-RU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lang="ru-RU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None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lang="ru-RU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ru-RU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openxmlformats.org/officeDocument/2006/relationships/image" Target="../media/image20.jpeg"/><Relationship Id="rId4" Type="http://schemas.openxmlformats.org/officeDocument/2006/relationships/image" Target="../media/image16.jpeg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.png"/><Relationship Id="rId7" Type="http://schemas.openxmlformats.org/officeDocument/2006/relationships/image" Target="../media/image24.jpe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4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yexport.exportcenter.ru/events/delovaya-missiya-v-sfere-produktov-pitaniya--krasoty-i-farmatsevtiki-v-armeniyu-2025-04062025-05062025/" TargetMode="External"/><Relationship Id="rId2" Type="http://schemas.openxmlformats.org/officeDocument/2006/relationships/hyperlink" Target="https://myexport.exportcenter.ru/events/mezhdunarodnaya-delovaya-missiya-2025-24062025-25062025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hyperlink" Target="https://myexport.exportcenter.ru/events/mezhdunarodnaya-delovaya-missiya-2025-11062025-12062025/" TargetMode="External"/><Relationship Id="rId4" Type="http://schemas.openxmlformats.org/officeDocument/2006/relationships/hyperlink" Target="https://myexport.exportcenter.ru/events/vietfood---beverage-2025-01082025-31082025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myexport.exportcenter.ru/events/mezhdunarodnaya-delovaya-missiya-2025-24062025-25062025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portcenter.ru/services/prodvizhenie-na-vneshnie-rynki/foreign-trade-knowledge-base/baza_znaniy_eksportera/#_blank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hyperlink" Target="https://myexport.exportcenter.ru/events/mezhdunarodnaya-delovaya-missiya-2025-24062025-25062025/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ved.tomsk.ru/" TargetMode="External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7.jpeg"/><Relationship Id="rId5" Type="http://schemas.openxmlformats.org/officeDocument/2006/relationships/image" Target="../media/image46.png"/><Relationship Id="rId4" Type="http://schemas.openxmlformats.org/officeDocument/2006/relationships/hyperlink" Target="https://t.me/export_toms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9EEABFC-BFED-80FE-5FEF-695CC4D1F10A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1DBEA39-3EFA-4C99-803E-0092ABD27930}"/>
              </a:ext>
            </a:extLst>
          </p:cNvPr>
          <p:cNvSpPr txBox="1"/>
          <p:nvPr/>
        </p:nvSpPr>
        <p:spPr>
          <a:xfrm>
            <a:off x="1763688" y="4728663"/>
            <a:ext cx="7092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400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haroni" panose="02010803020104030203" pitchFamily="2" charset="-79"/>
              </a:rPr>
              <a:t>   Томск, 03 апреля 2025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F3DD87B-989A-AB6F-B728-A041863C72B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089" t="17646" r="24353" b="17646"/>
          <a:stretch/>
        </p:blipFill>
        <p:spPr>
          <a:xfrm>
            <a:off x="4873594" y="755887"/>
            <a:ext cx="3631726" cy="3631726"/>
          </a:xfrm>
          <a:prstGeom prst="ellipse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Центр поддержки экспорта Республики Дагестан">
            <a:extLst>
              <a:ext uri="{FF2B5EF4-FFF2-40B4-BE49-F238E27FC236}">
                <a16:creationId xmlns:a16="http://schemas.microsoft.com/office/drawing/2014/main" id="{C268467C-06A0-8E29-FD4F-EC0D72A6E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74" y="4508162"/>
            <a:ext cx="1596145" cy="39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CE2FE8D-32FE-B8B6-F7B1-FD0B90747E34}"/>
              </a:ext>
            </a:extLst>
          </p:cNvPr>
          <p:cNvSpPr txBox="1"/>
          <p:nvPr/>
        </p:nvSpPr>
        <p:spPr>
          <a:xfrm>
            <a:off x="529020" y="1264451"/>
            <a:ext cx="40429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Продвижение на зарубежные рынки.</a:t>
            </a:r>
            <a:endParaRPr lang="ru-RU" sz="2800" i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676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9E9E0A8-6CC0-4E14-B0B4-945E3E090A4F}"/>
              </a:ext>
            </a:extLst>
          </p:cNvPr>
          <p:cNvSpPr/>
          <p:nvPr/>
        </p:nvSpPr>
        <p:spPr>
          <a:xfrm>
            <a:off x="927660" y="1419917"/>
            <a:ext cx="1792022" cy="1964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1520F9-C3CF-49E5-B941-E4B1CC60DC38}"/>
              </a:ext>
            </a:extLst>
          </p:cNvPr>
          <p:cNvSpPr txBox="1"/>
          <p:nvPr/>
        </p:nvSpPr>
        <p:spPr>
          <a:xfrm>
            <a:off x="197643" y="339502"/>
            <a:ext cx="8748713" cy="584775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solidFill>
                  <a:srgbClr val="C00000"/>
                </a:solidFill>
                <a:latin typeface="Cambria" panose="02040503050406030204" pitchFamily="18" charset="0"/>
              </a:rPr>
              <a:t>ЭКСПОРТ ТОМСКОЙ ОБЛАСТИ</a:t>
            </a:r>
            <a:r>
              <a:rPr lang="ru-RU" sz="2000" i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6B1453-0891-D1A5-467C-B9F143B63501}"/>
              </a:ext>
            </a:extLst>
          </p:cNvPr>
          <p:cNvSpPr txBox="1"/>
          <p:nvPr/>
        </p:nvSpPr>
        <p:spPr>
          <a:xfrm>
            <a:off x="3556060" y="1593927"/>
            <a:ext cx="5587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Основные позиции товарного экспорта региона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3F83FD53-596D-C9A8-1E74-BD51653A0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01" y="2859356"/>
            <a:ext cx="936234" cy="70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2788898-4C69-860A-D09F-61A985F2E0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125" y="1411756"/>
            <a:ext cx="910120" cy="689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1E6B2221-FD6E-C705-8D98-DFE87C7602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21" y="2145738"/>
            <a:ext cx="936233" cy="70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7241D36E-0564-B737-01C8-8F6EE4CF3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20" y="3581895"/>
            <a:ext cx="936233" cy="70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E6C44B3C-682F-48CA-B0A2-F95DE0F24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85" y="4338362"/>
            <a:ext cx="842849" cy="63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0924E01-D5E8-926F-563F-F687CC9F8EEE}"/>
              </a:ext>
            </a:extLst>
          </p:cNvPr>
          <p:cNvSpPr txBox="1"/>
          <p:nvPr/>
        </p:nvSpPr>
        <p:spPr>
          <a:xfrm>
            <a:off x="1359241" y="1609316"/>
            <a:ext cx="1417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Узбекистан 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48329E-849C-7C2B-AED8-E14200E3EFA8}"/>
              </a:ext>
            </a:extLst>
          </p:cNvPr>
          <p:cNvSpPr txBox="1"/>
          <p:nvPr/>
        </p:nvSpPr>
        <p:spPr>
          <a:xfrm>
            <a:off x="1317154" y="2333270"/>
            <a:ext cx="6864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КНР 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34906D-A588-CD87-1B0C-F0E1EF50D7CD}"/>
              </a:ext>
            </a:extLst>
          </p:cNvPr>
          <p:cNvSpPr txBox="1"/>
          <p:nvPr/>
        </p:nvSpPr>
        <p:spPr>
          <a:xfrm>
            <a:off x="1359241" y="2987762"/>
            <a:ext cx="12741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Казахстан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F73785F-0082-AAF1-FA96-D2CB8F43FF5A}"/>
              </a:ext>
            </a:extLst>
          </p:cNvPr>
          <p:cNvSpPr txBox="1"/>
          <p:nvPr/>
        </p:nvSpPr>
        <p:spPr>
          <a:xfrm>
            <a:off x="1359241" y="3764690"/>
            <a:ext cx="1234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Киргизия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C76082-2348-A97F-4021-FCDAC2C2D6D2}"/>
              </a:ext>
            </a:extLst>
          </p:cNvPr>
          <p:cNvSpPr txBox="1"/>
          <p:nvPr/>
        </p:nvSpPr>
        <p:spPr>
          <a:xfrm>
            <a:off x="1359241" y="4506163"/>
            <a:ext cx="12734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accent4">
                    <a:lumMod val="5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Монголия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EA6F808-901B-A4F9-0FC1-D6FBEB655183}"/>
              </a:ext>
            </a:extLst>
          </p:cNvPr>
          <p:cNvSpPr txBox="1"/>
          <p:nvPr/>
        </p:nvSpPr>
        <p:spPr>
          <a:xfrm>
            <a:off x="4571999" y="2187543"/>
            <a:ext cx="315983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Продукция ЛПК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Топливо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Продукция АПК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Машиностроение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008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Химия</a:t>
            </a:r>
          </a:p>
        </p:txBody>
      </p:sp>
    </p:spTree>
    <p:extLst>
      <p:ext uri="{BB962C8B-B14F-4D97-AF65-F5344CB8AC3E}">
        <p14:creationId xmlns:p14="http://schemas.microsoft.com/office/powerpoint/2010/main" val="4225656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071520F9-C3CF-49E5-B941-E4B1CC60DC38}"/>
              </a:ext>
            </a:extLst>
          </p:cNvPr>
          <p:cNvSpPr txBox="1"/>
          <p:nvPr/>
        </p:nvSpPr>
        <p:spPr>
          <a:xfrm>
            <a:off x="197643" y="339502"/>
            <a:ext cx="8748713" cy="584775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solidFill>
                  <a:srgbClr val="C00000"/>
                </a:solidFill>
                <a:latin typeface="Cambria" panose="02040503050406030204" pitchFamily="18" charset="0"/>
              </a:rPr>
              <a:t>ЭКСПОРТ ТОМСКОЙ ОБЛАСТИ</a:t>
            </a:r>
            <a:r>
              <a:rPr lang="ru-RU" sz="2000" i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36B3EE-F49A-9C2B-FE6E-7577834568E0}"/>
              </a:ext>
            </a:extLst>
          </p:cNvPr>
          <p:cNvSpPr txBox="1"/>
          <p:nvPr/>
        </p:nvSpPr>
        <p:spPr>
          <a:xfrm>
            <a:off x="3154422" y="2326087"/>
            <a:ext cx="275711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ТОМСК: 15 тысяч иностранных студентов из 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8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</a:t>
            </a:r>
            <a:r>
              <a:rPr 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+</a:t>
            </a:r>
            <a:r>
              <a:rPr lang="ru-RU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стран мира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9922CEC-B0D5-04DA-C831-C816043344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086" y="1275606"/>
            <a:ext cx="2916325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5DF77E1-D1E9-53BD-66D1-128FD854A0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1"/>
          <a:stretch/>
        </p:blipFill>
        <p:spPr bwMode="auto">
          <a:xfrm>
            <a:off x="-26171" y="3291831"/>
            <a:ext cx="2929410" cy="185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>
            <a:extLst>
              <a:ext uri="{FF2B5EF4-FFF2-40B4-BE49-F238E27FC236}">
                <a16:creationId xmlns:a16="http://schemas.microsoft.com/office/drawing/2014/main" id="{4C04FA04-8A3E-31E8-9154-C16FDC60E90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41935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CC95B5-E14B-B899-3D94-F3CF2F3ADA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722" y="1305088"/>
            <a:ext cx="2981278" cy="1986742"/>
          </a:xfrm>
          <a:prstGeom prst="rect">
            <a:avLst/>
          </a:prstGeom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E1444213-0C25-7CEC-009D-5707516EE1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9" b="10447"/>
          <a:stretch/>
        </p:blipFill>
        <p:spPr bwMode="auto">
          <a:xfrm>
            <a:off x="6150153" y="3291830"/>
            <a:ext cx="2981278" cy="1851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040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15625-2A95-1A1D-FB4E-8CE350B32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215C9C6F-85D7-C571-41EF-AEF9469B06B5}"/>
              </a:ext>
            </a:extLst>
          </p:cNvPr>
          <p:cNvSpPr txBox="1"/>
          <p:nvPr/>
        </p:nvSpPr>
        <p:spPr>
          <a:xfrm>
            <a:off x="89123" y="278076"/>
            <a:ext cx="9054877" cy="523220"/>
          </a:xfrm>
          <a:prstGeom prst="rect">
            <a:avLst/>
          </a:prstGeom>
          <a:solidFill>
            <a:schemeClr val="bg1"/>
          </a:solidFill>
          <a:effectLst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dirty="0">
                <a:solidFill>
                  <a:srgbClr val="C00000"/>
                </a:solidFill>
                <a:latin typeface="Cambria" panose="02040503050406030204" pitchFamily="18" charset="0"/>
              </a:rPr>
              <a:t>ЭКСПОРТ ТОМСКОЙ ОБЛАСТИ.</a:t>
            </a:r>
            <a:r>
              <a:rPr lang="en-US" sz="2800" b="1" cap="all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ru-RU" sz="2800" b="1" cap="all" dirty="0">
                <a:solidFill>
                  <a:srgbClr val="C00000"/>
                </a:solidFill>
                <a:latin typeface="Cambria" panose="02040503050406030204" pitchFamily="18" charset="0"/>
              </a:rPr>
              <a:t>УСЛУГИ и РИД </a:t>
            </a:r>
            <a:r>
              <a:rPr lang="ru-RU" i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C74BA0-14A6-2B05-048F-8FEBD7792915}"/>
              </a:ext>
            </a:extLst>
          </p:cNvPr>
          <p:cNvSpPr txBox="1"/>
          <p:nvPr/>
        </p:nvSpPr>
        <p:spPr>
          <a:xfrm>
            <a:off x="1424150" y="1770717"/>
            <a:ext cx="1883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 месяцев 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7B9DE8-8F95-A89D-3273-4CC2F514E26D}"/>
              </a:ext>
            </a:extLst>
          </p:cNvPr>
          <p:cNvSpPr txBox="1"/>
          <p:nvPr/>
        </p:nvSpPr>
        <p:spPr>
          <a:xfrm>
            <a:off x="5935098" y="1770717"/>
            <a:ext cx="1883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9 месяцев 2024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C711CE6-0084-0C56-7162-3A969F5291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802438"/>
              </p:ext>
            </p:extLst>
          </p:nvPr>
        </p:nvGraphicFramePr>
        <p:xfrm>
          <a:off x="323528" y="2283718"/>
          <a:ext cx="398410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2052">
                  <a:extLst>
                    <a:ext uri="{9D8B030D-6E8A-4147-A177-3AD203B41FA5}">
                      <a16:colId xmlns:a16="http://schemas.microsoft.com/office/drawing/2014/main" val="67976557"/>
                    </a:ext>
                  </a:extLst>
                </a:gridCol>
                <a:gridCol w="1992052">
                  <a:extLst>
                    <a:ext uri="{9D8B030D-6E8A-4147-A177-3AD203B41FA5}">
                      <a16:colId xmlns:a16="http://schemas.microsoft.com/office/drawing/2014/main" val="3357291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Всего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72,5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97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Образование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834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IT</a:t>
                      </a:r>
                      <a:endParaRPr lang="ru-RU" dirty="0">
                        <a:solidFill>
                          <a:srgbClr val="002060"/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07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ИС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2060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124119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4C2BF07-1D0A-9FBB-C18D-C275093892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4970248"/>
              </p:ext>
            </p:extLst>
          </p:nvPr>
        </p:nvGraphicFramePr>
        <p:xfrm>
          <a:off x="4716015" y="2283718"/>
          <a:ext cx="4221026" cy="14833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110513">
                  <a:extLst>
                    <a:ext uri="{9D8B030D-6E8A-4147-A177-3AD203B41FA5}">
                      <a16:colId xmlns:a16="http://schemas.microsoft.com/office/drawing/2014/main" val="3002684411"/>
                    </a:ext>
                  </a:extLst>
                </a:gridCol>
                <a:gridCol w="2110513">
                  <a:extLst>
                    <a:ext uri="{9D8B030D-6E8A-4147-A177-3AD203B41FA5}">
                      <a16:colId xmlns:a16="http://schemas.microsoft.com/office/drawing/2014/main" val="770242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Всего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</a:t>
                      </a:r>
                      <a:endParaRPr lang="ru-RU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137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Образование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33,3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68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IT</a:t>
                      </a:r>
                      <a:endParaRPr lang="ru-RU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11,1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393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ИС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89410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AFED57F-DCE6-5880-0283-46D817C79B21}"/>
              </a:ext>
            </a:extLst>
          </p:cNvPr>
          <p:cNvSpPr txBox="1"/>
          <p:nvPr/>
        </p:nvSpPr>
        <p:spPr>
          <a:xfrm>
            <a:off x="6182387" y="4726924"/>
            <a:ext cx="27665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i="1" dirty="0">
                <a:latin typeface="Cambria" panose="02040503050406030204" pitchFamily="18" charset="0"/>
                <a:ea typeface="Cambria" panose="02040503050406030204" pitchFamily="18" charset="0"/>
              </a:rPr>
              <a:t>Источник: ЦБ РФ, млн. долларов США</a:t>
            </a:r>
          </a:p>
        </p:txBody>
      </p:sp>
    </p:spTree>
    <p:extLst>
      <p:ext uri="{BB962C8B-B14F-4D97-AF65-F5344CB8AC3E}">
        <p14:creationId xmlns:p14="http://schemas.microsoft.com/office/powerpoint/2010/main" val="6048747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D354C494-3205-42A6-A4A2-52A564D64CEC}"/>
              </a:ext>
            </a:extLst>
          </p:cNvPr>
          <p:cNvGrpSpPr/>
          <p:nvPr/>
        </p:nvGrpSpPr>
        <p:grpSpPr>
          <a:xfrm>
            <a:off x="365943" y="1491630"/>
            <a:ext cx="5181820" cy="3240255"/>
            <a:chOff x="1619672" y="1491632"/>
            <a:chExt cx="4057323" cy="2782984"/>
          </a:xfrm>
        </p:grpSpPr>
        <p:pic>
          <p:nvPicPr>
            <p:cNvPr id="5" name="Picture 4" descr="бизнес, экономический рост, развитие бизнеса">
              <a:extLst>
                <a:ext uri="{FF2B5EF4-FFF2-40B4-BE49-F238E27FC236}">
                  <a16:creationId xmlns:a16="http://schemas.microsoft.com/office/drawing/2014/main" id="{B73AEA20-FAED-4BF4-96ED-3BAD704F23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19672" y="1491632"/>
              <a:ext cx="3794818" cy="27829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6D12542-D5CE-4CEE-9B2C-4F119E76EBAB}"/>
                </a:ext>
              </a:extLst>
            </p:cNvPr>
            <p:cNvSpPr txBox="1"/>
            <p:nvPr/>
          </p:nvSpPr>
          <p:spPr>
            <a:xfrm rot="3155950">
              <a:off x="3292527" y="2489409"/>
              <a:ext cx="396514" cy="831533"/>
            </a:xfrm>
            <a:prstGeom prst="rect">
              <a:avLst/>
            </a:prstGeom>
            <a:noFill/>
          </p:spPr>
          <p:txBody>
            <a:bodyPr vert="vert270" wrap="square" rtlCol="0" anchor="ctr" anchorCtr="0">
              <a:spAutoFit/>
            </a:bodyPr>
            <a:lstStyle/>
            <a:p>
              <a:r>
                <a:rPr lang="ru-RU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anose="02040503050406030204" pitchFamily="18" charset="0"/>
                  <a:ea typeface="Cambria" panose="02040503050406030204" pitchFamily="18" charset="0"/>
                </a:rPr>
                <a:t>х 5,8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A77F3D4-0A5E-4B31-8301-0BC962A9B1F6}"/>
                </a:ext>
              </a:extLst>
            </p:cNvPr>
            <p:cNvSpPr txBox="1"/>
            <p:nvPr/>
          </p:nvSpPr>
          <p:spPr>
            <a:xfrm>
              <a:off x="1676054" y="3526688"/>
              <a:ext cx="755576" cy="2643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002060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2013</a:t>
              </a:r>
              <a:endParaRPr lang="ru-RU" sz="1400" dirty="0">
                <a:solidFill>
                  <a:srgbClr val="00206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C28DD8E-4816-4538-83C6-A03DD3875B21}"/>
                </a:ext>
              </a:extLst>
            </p:cNvPr>
            <p:cNvSpPr txBox="1"/>
            <p:nvPr/>
          </p:nvSpPr>
          <p:spPr>
            <a:xfrm>
              <a:off x="4921419" y="1700673"/>
              <a:ext cx="755576" cy="290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rgbClr val="002060"/>
                  </a:solidFill>
                  <a:latin typeface="Cambria" panose="02040503050406030204" pitchFamily="18" charset="0"/>
                  <a:cs typeface="Arial" panose="020B0604020202020204" pitchFamily="34" charset="0"/>
                </a:rPr>
                <a:t>2024</a:t>
              </a:r>
              <a:endParaRPr lang="ru-RU" sz="1600" dirty="0">
                <a:solidFill>
                  <a:srgbClr val="002060"/>
                </a:solidFill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22B2FD4-8994-4CED-9865-8703A33EE55D}"/>
              </a:ext>
            </a:extLst>
          </p:cNvPr>
          <p:cNvSpPr txBox="1"/>
          <p:nvPr/>
        </p:nvSpPr>
        <p:spPr>
          <a:xfrm>
            <a:off x="5500189" y="1735018"/>
            <a:ext cx="32492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Количество субъектов МСП </a:t>
            </a: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500+ </a:t>
            </a:r>
            <a:r>
              <a:rPr lang="ru-RU" sz="1600" i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(88 в 2013) </a:t>
            </a:r>
            <a:endParaRPr lang="ru-RU" i="1" dirty="0">
              <a:solidFill>
                <a:srgbClr val="000066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1E185D-D553-4687-93BF-27B415588974}"/>
              </a:ext>
            </a:extLst>
          </p:cNvPr>
          <p:cNvSpPr txBox="1"/>
          <p:nvPr/>
        </p:nvSpPr>
        <p:spPr>
          <a:xfrm>
            <a:off x="208420" y="349322"/>
            <a:ext cx="8748713" cy="584775"/>
          </a:xfrm>
          <a:prstGeom prst="rect">
            <a:avLst/>
          </a:prstGeom>
          <a:solidFill>
            <a:schemeClr val="bg1"/>
          </a:solidFill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cap="all" dirty="0">
                <a:solidFill>
                  <a:srgbClr val="C00000"/>
                </a:solidFill>
                <a:latin typeface="Cambria" panose="02040503050406030204" pitchFamily="18" charset="0"/>
              </a:rPr>
              <a:t>ЭКСПОРТ ТОМСКОЙ ОБЛАСТИ</a:t>
            </a:r>
            <a:r>
              <a:rPr lang="ru-RU" sz="2000" i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9690E1-51DF-454D-317C-1DBA4B8440CA}"/>
              </a:ext>
            </a:extLst>
          </p:cNvPr>
          <p:cNvSpPr txBox="1"/>
          <p:nvPr/>
        </p:nvSpPr>
        <p:spPr>
          <a:xfrm>
            <a:off x="5495149" y="2623569"/>
            <a:ext cx="32492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Доля  МСП - </a:t>
            </a: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более 90% </a:t>
            </a:r>
            <a:r>
              <a:rPr lang="ru-RU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 числа экспортеров региона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5C5BF4-68F1-59B0-F775-E30B2439CA95}"/>
              </a:ext>
            </a:extLst>
          </p:cNvPr>
          <p:cNvSpPr txBox="1"/>
          <p:nvPr/>
        </p:nvSpPr>
        <p:spPr>
          <a:xfrm>
            <a:off x="5510082" y="3553288"/>
            <a:ext cx="32492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Доля инновационных СМСП - </a:t>
            </a:r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около 20% </a:t>
            </a:r>
            <a:r>
              <a:rPr lang="ru-RU" b="1" dirty="0">
                <a:solidFill>
                  <a:srgbClr val="000066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от числа экспортеров региона</a:t>
            </a:r>
          </a:p>
        </p:txBody>
      </p:sp>
    </p:spTree>
    <p:extLst>
      <p:ext uri="{BB962C8B-B14F-4D97-AF65-F5344CB8AC3E}">
        <p14:creationId xmlns:p14="http://schemas.microsoft.com/office/powerpoint/2010/main" val="827361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Прямая соединительная линия 5"/>
          <p:cNvCxnSpPr>
            <a:cxnSpLocks/>
          </p:cNvCxnSpPr>
          <p:nvPr/>
        </p:nvCxnSpPr>
        <p:spPr>
          <a:xfrm flipV="1">
            <a:off x="2775806" y="2657666"/>
            <a:ext cx="1051356" cy="2238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>
            <a:cxnSpLocks/>
          </p:cNvCxnSpPr>
          <p:nvPr/>
        </p:nvCxnSpPr>
        <p:spPr>
          <a:xfrm>
            <a:off x="2776835" y="3212939"/>
            <a:ext cx="1003077" cy="3147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1" name="AutoShape 6" descr="data:image/jpeg;base64,/9j/4AAQSkZJRgABAQAAAQABAAD/2wCEAAkGBwgHBgkIBwgKCgkLDRYPDQwMDRsUFRAWIB0iIiAdHx8kKDQsJCYxJx8fLT0tMTU3Ojo6Iys/RD84QzQ5OjcBCgoKDQwNGg8PGjclHyU3Nzc3Nzc3Nzc3Nzc3Nzc3Nzc3Nzc3Nzc3Nzc3Nzc3Nzc3Nzc3Nzc3Nzc3Nzc3Nzc3N//AABEIAMsAYAMBIgACEQEDEQH/xAAcAAEAAgMBAQEAAAAAAAAAAAAABgcBAwUEAgj/xAA4EAACAQMDAgQEBAQFBQAAAAABAgMABBEFEiEGMQcTQVEiYXGRFDKBoRUjQnIkM1KxwWKCk6Lh/8QAFAEBAAAAAAAAAAAAAAAAAAAAAP/EABQRAQAAAAAAAAAAAAAAAAAAAAD/2gAMAwEAAhEDEQA/ALxoe1Kxmg8ou1a9e2UEskQkc+wJIA9/6W+1esVFNevpNMu5r3T0W4nlRLcx7HY5XewwF7nkj0+tdfp6+u9R0yG5vrZLeZxkpHJ5iEdwyt6gg/p2oOpSlKBSlKBSlKBSlKBXM6hvHsdLmuIxlxtRR7lmCj/eunUe6ynEVlZp6yXseB/ZmQ/slBGukNKm6nA6i1qYvAZCun2yDAhRJPzE+rEoOfb61YUUaRxhI12qBgAegqL+FjrJ4f6KynP+H+L+7cc/vmpZQKUr5ZgvJNB9UrVHPFLny5UfHfawOK2A57UGaUpQKUpQKgHi7cPaafpcyMQFumz/AONhU/qF+K2k3OrdMn8FAZp7WUTiMd2UKwYD54b9qDz+Ckxk6EgQ5xFPKgz/AHZ/5qeV+dOifEW46UsodP8AwqXFn57SShjtkw3fHpkY7Gr60bWLLWtMiv8ATphLbyjKn1HuCPQj2oPD1ZrdxocFvcw2y3EbS7JU3hW24JyuTyeO3Of3rjdT67ayaTcxvcj8PdWb7NzbGds7SvP5SCRnNc3xK12ay1LTrEhJbd2FxIjA/lHGDg8gk/t9Kq/U5g8TWV3cxNHIS6MCSttJn5j8p43cn+k9wQQmXSWi3zotz0/PavKDlpYyUHfGcnG7kEHg8+vvbMN4bXTI7jVmgtXVFM2ZPgRvX4jjjNRnw56aTSen9Ne62tfR+Y3mxtxhzkrkcEHg/MgH0FdHqfQrbVZYbjVb2SGxtAXMaNsG7/UzfIDjGMc880GzUurLDTmieUSSWkkJl/FQrvjA3BQODnJZgO2Peujo+rWusWa3di5aJiV+JGRgR3BB5BqJwdOaN5z2xkvJrC3gW42vM2AWJPy4wM4+dSvStNsbGNzp0KQxzEOVj4QnGMgdhxig6FKUoFfLLnvX1Sgq7xH8L49beTVNCEcOoEZlgYYjuP1/pb59j6+9Vj07ddUdO3d3Y2k82nSWkct48Eq4VzFGWKkfMff3r9PGq/61soZestHDwgx3Fncw3JIwHQgLgn6OfvQRfrrXNH1/pjTdUuLBWvXnSHzUG1lGzey59uRxzyeKjHSNlpuu9XRWN5J+Hs3CpAqgfEyHIXPuQrZI5zVzanoNhcWT2yxp5ckIiaJUJXtweOx+Y9hUY0jRNH0fWbuwjs1Zrm0Lu7SOQqK2doyoIbnIPyoLIsba3srOG2tIkhgiQJHGgwFA9AK5/UqNLZpAkSTSSzR7IZG2pIVO7DH2+E579ux7Hg2vV1noeowaDrE8iuVUQ3Mzhs57eY3HJ98fWpXqEdvLaSG7IESjeWJxtxzkH0xjNBH1m1Kzl1i+aOyZI0VnVHfjYnYZHt9/lUi02EW9hbwgsRHEqgsME4HrUd0HzdSlvYrmZnt1uN5Dph5QMBQfYApyMdwfTvKwMUGaUpQKUpQKr/xTuLmxl0a7s3Ussro8THBdDtLY+mM1YFQfxa02W96diurcfzdPuVuCcchMFX/Y5/SgaF1ho6u0V/d/hZTtCpOMAA+xqE+MOvqdR06PTL6OeMwyrL5Tg/mwNpK89s8GuFqmtWl9AqanY27yBcLcw5SQe2TyGGPfFQ5WiTU43jjY26SBpFzglc8j9Rmg92q2WoraW+oS2sotRutTNtOxnQ+p7c57+uDjtVidAeIz3Qh6e1raITB5MNyclsgEgvn5D9s1ZHT+m2M3S1tZSCO8tWjOBIAwZSSQD74Bxn5VCde8KoLG7TV+m7pbUwP5j2067o9v9WGPYbS3BzkcZFBM+jo90E07Sq7CV4SqrtC7WPPuc5zn2I4qSioD4Y6i87arbyuzBruSaEtgEgNsb/2U1PqBSlKBSlKBWueJJonjlUPG6lWVhkEHuK2UoPz11N0zZ6Pr9/Ym2uZokxLFscINj/lyfkTj9KaJbaQXnt2htor1k2QtK4aO395pCeGKjJAHrVjeK3Sc+uaet9pag6haoR5ecedH3K/XIBGfnVJdOWEmq6slnKj/AIcZM5HGEB5+nJA+pFBZvhv1hbWc15pMtwHsbchbGfb/AJiqSGLE8ktuDferVu2RrKZnAaPYdyn1HqKo3qeyj6budCNvAsEqKwMbqNsqZz8eO+Qef2q1L/UYJdDgBl/Dx3c0VvhgWPx4yB8+/J4oOX0jov8ADdY0x4xIMaUxuCT8Jldw7ce+WJ+1TwVV3Qmrya14g6vNZPjTIYmUZ/qOQAfpgcfIVaANBmlM0oFKUoFKUoMN2JqsLC2sLDqS/wBMj0qC3u/xifz1yWmic7wef+71+XpVnmoh1NbRQ9VaLeBQruksbv7427ftub70EN8UguodaaLpy/lIRGA9A7D/AIqUdZW0lpoenpZLmUSFVcvhYtynMh99oPH61CbvUItQ8U/Pcr5Nm5OSeMRqT/xUN1DqLWOrNRt5LlpbiQt/hrSBfhj7HAA/Tk80FkaJDadE6W40bXYJUkG6WSSz37mH+kh1+H2zkDPc141646k1HVLS8srG8udKt5MSPbQMd4JwQccHjIwOxwa6nSPhzNIIrzqkrIR8aWK/kB939zn/AO+1WdHEscaoiqqKMBVGAB8qDkdLa7Dr1i9xAzHy5nikV4mjZGHO0qeQcFfvXaFa44EjkkkRFVpDlyB+Y4Ayf0AH6VtoFKUoFKUoFV94npei70m7slkkNp5j+UmMybiqn7cH9asGoj4kWztoUt2iI34eNxLmHewjYYYryCGGAc/Kgp/prpvWeotR1NrFlgmZMtJMxUKsucHtk5Gauno3o/Tel9PjhtIle52/zrll+KQ+v0HyqHeG94YerbwSxyRQ6jbRLah2BBEKYwD9CTVqigAAVmlKBSlKBSlKBSlKBWu4iSaF4pFDI6lWB9QRzWysHtQU31VqM+k3OmOpUS6dcADb2IBKt9x/vVxoQVBByD2qk/FBEi1u4iPBaVJBnj8wHb9QauqL4UUH2xQbKVgHNZoFKUoFKUoFKUoFKVhjgUFW+KOnj+P2GoeWJERojIuRyE8x/X0wpr1dKdP3/UlxH1P1PcXiu7mS005iY1tV3ZXgHnK47+9dXqVLbVtR0+3laFo2umBV8EhhGwTj+4n9BUwhUIgUDAAwOKD7UYFZpSgUpSgUpSgUpSgVruI1lgeOQZR1KsPcH0rZXM6gvpLDSbm4gXfMq4iTGdznhf3NBDNEsYrfxBt4VLypbWc+GkPEZDqq4GAB8JIyParFFVX1Te3XS99p2rvcR3blik0Gw7ivO7azEn17E4yAcCpVoPU9tdRK4umu7eVWljuQmNqDZlZAANrAufTsPlQSulfKnIBr6oFKUoFKUoFKV5pr23hlEMkqiUjcEzyR70HoPANRPqC9spr97XUFPlW2w4kA27jjDEkHgbu//S3sa68+sKpKRoC3uW4qKasmq/xwalplxGglhEc8Z7nGcYB4Pf1oI11Etrqsb3F3uu7e0laNCGVXnjT8yKRjOwkqdvfHBzxXSu3TQtJ2W9k1nDsG1IDuJmKjJICsdoyudx53dq+rzT9Qv7SwtptIh/kne86mPODy6BfTduPr6HtW1dB1rWJLf+IpJb2xAadmnCysdwymIxgAJkDk9+54wFg6VJJLp9tLPjzXiVn2ggZIGcA9q9lcESxWaBPxaxqowI/MGFHsB6Ct9prMU0qRJ5kpJxuWNgPuaDr0rANZoFKUoFeG/wBJsdQIa6t0dwMB+zAfWvZmmaDkJoFvFxE8u0dgxyBW5dOZexUntygro5pmg4q2GrSEh7u3gQE4EUOSR6cmtg0KJzm5ubqcezSnb9q62aZoPHBpNjB/lWsQPuVzXsCKBgAD6UzWaDNKUoP/2Q==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charset="0"/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b="0"/>
          </a:p>
        </p:txBody>
      </p:sp>
      <p:grpSp>
        <p:nvGrpSpPr>
          <p:cNvPr id="6153" name="Группа 12"/>
          <p:cNvGrpSpPr>
            <a:grpSpLocks/>
          </p:cNvGrpSpPr>
          <p:nvPr/>
        </p:nvGrpSpPr>
        <p:grpSpPr bwMode="auto">
          <a:xfrm>
            <a:off x="3594092" y="1571025"/>
            <a:ext cx="545859" cy="530576"/>
            <a:chOff x="3832079" y="2117925"/>
            <a:chExt cx="588672" cy="554310"/>
          </a:xfr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4" name="Овал 13"/>
            <p:cNvSpPr/>
            <p:nvPr/>
          </p:nvSpPr>
          <p:spPr>
            <a:xfrm>
              <a:off x="3832079" y="2117925"/>
              <a:ext cx="588672" cy="5543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 b="1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182" name="TextBox 14"/>
            <p:cNvSpPr txBox="1">
              <a:spLocks noChangeArrowheads="1"/>
            </p:cNvSpPr>
            <p:nvPr/>
          </p:nvSpPr>
          <p:spPr bwMode="auto">
            <a:xfrm>
              <a:off x="3877162" y="2240038"/>
              <a:ext cx="472027" cy="32154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defRPr/>
              </a:pPr>
              <a:r>
                <a:rPr lang="ru-RU" altLang="ru-RU" sz="700" b="1" dirty="0">
                  <a:solidFill>
                    <a:schemeClr val="bg1"/>
                  </a:solidFill>
                  <a:latin typeface="Cambria" pitchFamily="18" charset="0"/>
                </a:rPr>
                <a:t>МПТ РФ</a:t>
              </a: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4054096" y="1347614"/>
            <a:ext cx="4791454" cy="3095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sz="1200" b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467540" y="1632996"/>
            <a:ext cx="3776868" cy="358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Торговые представительства  РФ</a:t>
            </a:r>
            <a:r>
              <a:rPr lang="ru-RU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endParaRPr lang="ru-RU" sz="1400" b="1" dirty="0">
              <a:solidFill>
                <a:srgbClr val="0070C0"/>
              </a:solidFill>
              <a:latin typeface="Cambria" panose="02040503050406030204" pitchFamily="18" charset="0"/>
            </a:endParaRPr>
          </a:p>
        </p:txBody>
      </p:sp>
      <p:sp>
        <p:nvSpPr>
          <p:cNvPr id="26" name="Овал 25"/>
          <p:cNvSpPr/>
          <p:nvPr/>
        </p:nvSpPr>
        <p:spPr>
          <a:xfrm>
            <a:off x="3825121" y="2370251"/>
            <a:ext cx="545859" cy="49155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anose="02040503050406030204" pitchFamily="18" charset="0"/>
            </a:endParaRPr>
          </a:p>
        </p:txBody>
      </p:sp>
      <p:sp>
        <p:nvSpPr>
          <p:cNvPr id="6161" name="TextBox 26"/>
          <p:cNvSpPr txBox="1">
            <a:spLocks noChangeArrowheads="1"/>
          </p:cNvSpPr>
          <p:nvPr/>
        </p:nvSpPr>
        <p:spPr bwMode="auto">
          <a:xfrm>
            <a:off x="3833100" y="2460891"/>
            <a:ext cx="520349" cy="27699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200" b="1" dirty="0">
                <a:solidFill>
                  <a:schemeClr val="bg1"/>
                </a:solidFill>
                <a:latin typeface="Cambria" pitchFamily="18" charset="0"/>
              </a:rPr>
              <a:t> РЭЦ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556125" y="2419659"/>
            <a:ext cx="4474451" cy="491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cap="all" dirty="0">
                <a:solidFill>
                  <a:srgbClr val="C00000"/>
                </a:solidFill>
                <a:latin typeface="Cambria" panose="02040503050406030204" pitchFamily="18" charset="0"/>
              </a:rPr>
              <a:t>Российский экспортный центр</a:t>
            </a:r>
            <a:r>
              <a:rPr lang="en-US" sz="1400" b="1" cap="all" dirty="0">
                <a:solidFill>
                  <a:srgbClr val="C00000"/>
                </a:solidFill>
                <a:latin typeface="Cambria" panose="02040503050406030204" pitchFamily="18" charset="0"/>
              </a:rPr>
              <a:t>,</a:t>
            </a:r>
            <a:endParaRPr lang="ru-RU" sz="1400" b="1" cap="all" dirty="0">
              <a:solidFill>
                <a:srgbClr val="C00000"/>
              </a:solidFill>
              <a:latin typeface="Cambria" panose="02040503050406030204" pitchFamily="18" charset="0"/>
            </a:endParaRPr>
          </a:p>
          <a:p>
            <a:pPr>
              <a:defRPr/>
            </a:pPr>
            <a:r>
              <a:rPr lang="ru-RU" sz="1400" b="1" dirty="0">
                <a:solidFill>
                  <a:srgbClr val="000066"/>
                </a:solidFill>
                <a:latin typeface="Cambria" panose="02040503050406030204" pitchFamily="18" charset="0"/>
              </a:rPr>
              <a:t>финансовая и нефинансовая поддержка,  </a:t>
            </a:r>
          </a:p>
          <a:p>
            <a:pPr>
              <a:defRPr/>
            </a:pPr>
            <a:r>
              <a:rPr lang="ru-RU" sz="1400" b="1" dirty="0">
                <a:solidFill>
                  <a:srgbClr val="000066"/>
                </a:solidFill>
                <a:latin typeface="Cambria" panose="02040503050406030204" pitchFamily="18" charset="0"/>
              </a:rPr>
              <a:t>портал МОЙ ЭКСПОРТ </a:t>
            </a:r>
            <a:r>
              <a:rPr lang="en-US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myexport.exportcenter.ru  </a:t>
            </a:r>
            <a:r>
              <a:rPr lang="ru-RU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   </a:t>
            </a:r>
          </a:p>
        </p:txBody>
      </p:sp>
      <p:cxnSp>
        <p:nvCxnSpPr>
          <p:cNvPr id="29" name="Прямая соединительная линия 28"/>
          <p:cNvCxnSpPr>
            <a:cxnSpLocks/>
          </p:cNvCxnSpPr>
          <p:nvPr/>
        </p:nvCxnSpPr>
        <p:spPr>
          <a:xfrm flipV="1">
            <a:off x="2668031" y="2003055"/>
            <a:ext cx="926156" cy="7020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Picture 2" descr="http://www.myiconfinder.com/uploads/iconsets/256-256-2a571b8333f59409f27e037ec5c2c378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649662"/>
            <a:ext cx="657003" cy="61572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Стрелка вправо 30"/>
          <p:cNvSpPr/>
          <p:nvPr/>
        </p:nvSpPr>
        <p:spPr>
          <a:xfrm>
            <a:off x="1290255" y="2739562"/>
            <a:ext cx="372242" cy="46315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>
              <a:latin typeface="Cambria" panose="020405030504060302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07975" y="261937"/>
            <a:ext cx="84963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sz="2400" b="1" cap="all" dirty="0">
                <a:solidFill>
                  <a:srgbClr val="C00000"/>
                </a:solidFill>
                <a:latin typeface="Cambria" panose="02040503050406030204" pitchFamily="18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«Одно окно» поддержки экспортеров</a:t>
            </a:r>
            <a:endParaRPr lang="ru-RU" sz="2400" b="1" dirty="0">
              <a:latin typeface="Cambria" panose="02040503050406030204" pitchFamily="18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pSp>
        <p:nvGrpSpPr>
          <p:cNvPr id="6167" name="Группа 32"/>
          <p:cNvGrpSpPr>
            <a:grpSpLocks/>
          </p:cNvGrpSpPr>
          <p:nvPr/>
        </p:nvGrpSpPr>
        <p:grpSpPr bwMode="auto">
          <a:xfrm>
            <a:off x="3727957" y="3293832"/>
            <a:ext cx="625492" cy="519113"/>
            <a:chOff x="3806972" y="4446604"/>
            <a:chExt cx="716594" cy="554310"/>
          </a:xfr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Овал 33"/>
            <p:cNvSpPr/>
            <p:nvPr/>
          </p:nvSpPr>
          <p:spPr>
            <a:xfrm>
              <a:off x="3867318" y="4446604"/>
              <a:ext cx="589591" cy="5543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 </a:t>
              </a:r>
              <a:endParaRPr lang="ru-RU" sz="16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175" name="TextBox 34"/>
            <p:cNvSpPr txBox="1">
              <a:spLocks noChangeArrowheads="1"/>
            </p:cNvSpPr>
            <p:nvPr/>
          </p:nvSpPr>
          <p:spPr bwMode="auto">
            <a:xfrm>
              <a:off x="3806972" y="4600650"/>
              <a:ext cx="716594" cy="24648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spcAft>
                  <a:spcPts val="600"/>
                </a:spcAft>
                <a:buFont typeface="Arial" charset="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ru-RU" alt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ФК МСП</a:t>
              </a:r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4435739" y="3506265"/>
            <a:ext cx="4563036" cy="3107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400" b="1" cap="all" dirty="0">
                <a:solidFill>
                  <a:srgbClr val="000066"/>
                </a:solidFill>
                <a:latin typeface="Cambria" panose="02040503050406030204" pitchFamily="18" charset="0"/>
              </a:rPr>
              <a:t>К</a:t>
            </a:r>
            <a:r>
              <a:rPr lang="ru-RU" sz="1400" b="1" dirty="0">
                <a:solidFill>
                  <a:srgbClr val="000066"/>
                </a:solidFill>
                <a:latin typeface="Cambria" panose="02040503050406030204" pitchFamily="18" charset="0"/>
              </a:rPr>
              <a:t>орпорация</a:t>
            </a:r>
            <a:r>
              <a:rPr lang="ru-RU" sz="1400" b="1" cap="all" dirty="0">
                <a:solidFill>
                  <a:srgbClr val="000066"/>
                </a:solidFill>
                <a:latin typeface="Cambria" panose="02040503050406030204" pitchFamily="18" charset="0"/>
              </a:rPr>
              <a:t>  МСП</a:t>
            </a:r>
            <a:r>
              <a:rPr lang="en-US" sz="1400" b="1" cap="all" dirty="0">
                <a:solidFill>
                  <a:srgbClr val="000066"/>
                </a:solidFill>
                <a:latin typeface="Cambria" panose="02040503050406030204" pitchFamily="18" charset="0"/>
              </a:rPr>
              <a:t> – </a:t>
            </a:r>
            <a:r>
              <a:rPr lang="ru-RU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блок поддержки экспортеров</a:t>
            </a:r>
            <a:r>
              <a:rPr lang="ru-RU" sz="1400" b="1" dirty="0">
                <a:solidFill>
                  <a:srgbClr val="0070C0"/>
                </a:solidFill>
                <a:latin typeface="Cambria" panose="02040503050406030204" pitchFamily="18" charset="0"/>
              </a:rPr>
              <a:t> </a:t>
            </a:r>
            <a:r>
              <a:rPr lang="ru-RU" sz="1400" b="1" dirty="0">
                <a:solidFill>
                  <a:srgbClr val="000066"/>
                </a:solidFill>
                <a:latin typeface="Cambria" panose="02040503050406030204" pitchFamily="18" charset="0"/>
              </a:rPr>
              <a:t>(финансовые продукты, мероприятия)</a:t>
            </a:r>
          </a:p>
        </p:txBody>
      </p:sp>
      <p:pic>
        <p:nvPicPr>
          <p:cNvPr id="37" name="Picture 2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66820" y="2623477"/>
            <a:ext cx="910015" cy="85367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689579"/>
            <a:ext cx="336550" cy="30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71" name="Picture 5" descr="https://upload.wikimedia.org/wikipedia/commons/thumb/f/f7/Coat_of_arms_of_Tomsk_Oblast.png/200px-Coat_of_arms_of_Tomsk_Oblast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959" y="723573"/>
            <a:ext cx="313110" cy="253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72" name="TextBox 39"/>
          <p:cNvSpPr txBox="1">
            <a:spLocks noChangeArrowheads="1"/>
          </p:cNvSpPr>
          <p:nvPr/>
        </p:nvSpPr>
        <p:spPr bwMode="auto">
          <a:xfrm>
            <a:off x="6084168" y="715566"/>
            <a:ext cx="120898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spcAft>
                <a:spcPts val="600"/>
              </a:spcAft>
              <a:buFont typeface="Arial" charset="0"/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100" b="0" i="1" dirty="0"/>
              <a:t>при поддержке 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745956" y="2555016"/>
            <a:ext cx="1151741" cy="962181"/>
            <a:chOff x="970319" y="4054065"/>
            <a:chExt cx="972832" cy="7803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7" name="Овал 46"/>
            <p:cNvSpPr/>
            <p:nvPr/>
          </p:nvSpPr>
          <p:spPr bwMode="auto">
            <a:xfrm>
              <a:off x="1027682" y="4054065"/>
              <a:ext cx="855710" cy="780375"/>
            </a:xfrm>
            <a:prstGeom prst="ellipse">
              <a:avLst/>
            </a:prstGeom>
            <a:solidFill>
              <a:srgbClr val="0099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1600" b="1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48" name="TextBox 11"/>
            <p:cNvSpPr txBox="1">
              <a:spLocks noChangeArrowheads="1"/>
            </p:cNvSpPr>
            <p:nvPr/>
          </p:nvSpPr>
          <p:spPr bwMode="auto">
            <a:xfrm>
              <a:off x="970319" y="4164658"/>
              <a:ext cx="972832" cy="53668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spcAft>
                  <a:spcPts val="600"/>
                </a:spcAft>
                <a:buFont typeface="Arial" charset="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endParaRPr lang="ru-RU" altLang="ru-RU" sz="400" dirty="0">
                <a:solidFill>
                  <a:schemeClr val="bg1"/>
                </a:solidFill>
                <a:latin typeface="Cambria" pitchFamily="18" charset="0"/>
              </a:endParaRPr>
            </a:p>
            <a:p>
              <a:pPr algn="ctr"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ru-RU" altLang="ru-RU" sz="11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Центр поддержки экспорта</a:t>
              </a:r>
            </a:p>
          </p:txBody>
        </p:sp>
      </p:grpSp>
      <p:cxnSp>
        <p:nvCxnSpPr>
          <p:cNvPr id="56" name="Прямая соединительная линия 55"/>
          <p:cNvCxnSpPr>
            <a:cxnSpLocks/>
          </p:cNvCxnSpPr>
          <p:nvPr/>
        </p:nvCxnSpPr>
        <p:spPr>
          <a:xfrm>
            <a:off x="2579863" y="3387569"/>
            <a:ext cx="866046" cy="8588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Группа 32"/>
          <p:cNvGrpSpPr>
            <a:grpSpLocks/>
          </p:cNvGrpSpPr>
          <p:nvPr/>
        </p:nvGrpSpPr>
        <p:grpSpPr bwMode="auto">
          <a:xfrm>
            <a:off x="3308934" y="4131174"/>
            <a:ext cx="538929" cy="519113"/>
            <a:chOff x="3675917" y="4393654"/>
            <a:chExt cx="617423" cy="554310"/>
          </a:xfrm>
          <a:solidFill>
            <a:schemeClr val="accent1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Овал 59"/>
            <p:cNvSpPr/>
            <p:nvPr/>
          </p:nvSpPr>
          <p:spPr>
            <a:xfrm>
              <a:off x="3703749" y="4393654"/>
              <a:ext cx="589591" cy="55431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bg1"/>
                  </a:solidFill>
                  <a:latin typeface="Cambria" panose="02040503050406030204" pitchFamily="18" charset="0"/>
                </a:rPr>
                <a:t> </a:t>
              </a:r>
              <a:endParaRPr lang="ru-RU" sz="1600" b="1" dirty="0">
                <a:solidFill>
                  <a:schemeClr val="bg1"/>
                </a:solidFill>
                <a:latin typeface="Cambria" panose="02040503050406030204" pitchFamily="18" charset="0"/>
              </a:endParaRPr>
            </a:p>
          </p:txBody>
        </p:sp>
        <p:sp>
          <p:nvSpPr>
            <p:cNvPr id="61" name="TextBox 34"/>
            <p:cNvSpPr txBox="1">
              <a:spLocks noChangeArrowheads="1"/>
            </p:cNvSpPr>
            <p:nvPr/>
          </p:nvSpPr>
          <p:spPr bwMode="auto">
            <a:xfrm>
              <a:off x="3675917" y="4533781"/>
              <a:ext cx="270329" cy="24648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spcAft>
                  <a:spcPts val="600"/>
                </a:spcAft>
                <a:buFont typeface="Arial" charset="0"/>
                <a:defRPr sz="20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•"/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0"/>
                </a:spcBef>
                <a:spcAft>
                  <a:spcPct val="0"/>
                </a:spcAft>
                <a:buFontTx/>
                <a:buNone/>
              </a:pPr>
              <a:r>
                <a:rPr lang="ru-RU" altLang="ru-RU" sz="9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mbria" pitchFamily="18" charset="0"/>
                </a:rPr>
                <a:t>  </a:t>
              </a: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4067336" y="4244976"/>
            <a:ext cx="46865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  <a:latin typeface="Cambria" panose="02040503050406030204" pitchFamily="18" charset="0"/>
              </a:rPr>
              <a:t> </a:t>
            </a:r>
            <a:r>
              <a:rPr lang="ru-RU" sz="1400" b="1" dirty="0">
                <a:solidFill>
                  <a:srgbClr val="000066"/>
                </a:solidFill>
                <a:latin typeface="Cambria" panose="02040503050406030204" pitchFamily="18" charset="0"/>
              </a:rPr>
              <a:t>Сервисы центра </a:t>
            </a:r>
            <a:r>
              <a:rPr lang="ru-RU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МОЙ БИЗНЕС</a:t>
            </a:r>
            <a:endParaRPr lang="ru-RU" sz="1400" b="1" cap="all" dirty="0">
              <a:solidFill>
                <a:srgbClr val="C00000"/>
              </a:solidFill>
              <a:latin typeface="Cambria" panose="020405030504060302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E2B9F85-75C0-47F4-A6B1-86358AC6153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5600"/>
          <a:stretch/>
        </p:blipFill>
        <p:spPr>
          <a:xfrm>
            <a:off x="8191748" y="685546"/>
            <a:ext cx="664334" cy="305300"/>
          </a:xfrm>
          <a:prstGeom prst="rect">
            <a:avLst/>
          </a:prstGeom>
        </p:spPr>
      </p:pic>
      <p:pic>
        <p:nvPicPr>
          <p:cNvPr id="38" name="Picture 2" descr="Центр поддержки экспорта Республики Дагестан">
            <a:extLst>
              <a:ext uri="{FF2B5EF4-FFF2-40B4-BE49-F238E27FC236}">
                <a16:creationId xmlns:a16="http://schemas.microsoft.com/office/drawing/2014/main" id="{C05C9CB9-19B4-480E-A35F-13AFD8693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6021" y="2293033"/>
            <a:ext cx="763873" cy="19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954" y="4280941"/>
            <a:ext cx="468909" cy="241272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A9932A67-7790-A77D-B635-258AACF02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5514" y="1591922"/>
            <a:ext cx="630521" cy="49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28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307975" y="496384"/>
            <a:ext cx="8466063" cy="539353"/>
          </a:xfrm>
          <a:prstGeom prst="rect">
            <a:avLst/>
          </a:prstGeom>
        </p:spPr>
        <p:txBody>
          <a:bodyPr anchor="b"/>
          <a:lstStyle>
            <a:lvl1pPr algn="l" rtl="0" eaLnBrk="1" latinLnBrk="0" hangingPunct="1">
              <a:spcBef>
                <a:spcPct val="0"/>
              </a:spcBef>
              <a:buNone/>
              <a:defRPr kumimoji="0" lang="ru-RU" sz="4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extLst/>
          </a:lstStyle>
          <a:p>
            <a:pPr>
              <a:defRPr/>
            </a:pPr>
            <a:r>
              <a:rPr lang="ru-RU" sz="2400" b="1" cap="all" dirty="0">
                <a:solidFill>
                  <a:srgbClr val="CC0000"/>
                </a:solidFill>
                <a:latin typeface="Cambria" panose="02040503050406030204" pitchFamily="18" charset="0"/>
              </a:rPr>
              <a:t> поддержкА экспортеров - МСП.</a:t>
            </a: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</a:p>
          <a:p>
            <a:pPr>
              <a:defRPr/>
            </a:pPr>
            <a:r>
              <a:rPr lang="ru-RU" sz="2400" b="1" dirty="0">
                <a:solidFill>
                  <a:srgbClr val="C00000"/>
                </a:solidFill>
                <a:latin typeface="Cambria" panose="02040503050406030204" pitchFamily="18" charset="0"/>
              </a:rPr>
              <a:t> МЕРОПРИЯТИЯ ЦПЭ 2022-2024 г г. </a:t>
            </a:r>
          </a:p>
        </p:txBody>
      </p:sp>
      <p:sp>
        <p:nvSpPr>
          <p:cNvPr id="5123" name="AutoShape 6" descr="data:image/jpeg;base64,/9j/4AAQSkZJRgABAQAAAQABAAD/2wCEAAkGBwgHBgkIBwgKCgkLDRYPDQwMDRsUFRAWIB0iIiAdHx8kKDQsJCYxJx8fLT0tMTU3Ojo6Iys/RD84QzQ5OjcBCgoKDQwNGg8PGjclHyU3Nzc3Nzc3Nzc3Nzc3Nzc3Nzc3Nzc3Nzc3Nzc3Nzc3Nzc3Nzc3Nzc3Nzc3Nzc3Nzc3N//AABEIAMsAYAMBIgACEQEDEQH/xAAcAAEAAgMBAQEAAAAAAAAAAAAABgcBAwUEAgj/xAA4EAACAQMDAgQEBAQFBQAAAAABAgMABBEFEiEGMQcTQVEiYXGRFDKBoRUjQnIkM1KxwWKCk6Lh/8QAFAEBAAAAAAAAAAAAAAAAAAAAAP/EABQRAQAAAAAAAAAAAAAAAAAAAAD/2gAMAwEAAhEDEQA/ALxoe1Kxmg8ou1a9e2UEskQkc+wJIA9/6W+1esVFNevpNMu5r3T0W4nlRLcx7HY5XewwF7nkj0+tdfp6+u9R0yG5vrZLeZxkpHJ5iEdwyt6gg/p2oOpSlKBSlKBSlKBSlKBXM6hvHsdLmuIxlxtRR7lmCj/eunUe6ynEVlZp6yXseB/ZmQ/slBGukNKm6nA6i1qYvAZCun2yDAhRJPzE+rEoOfb61YUUaRxhI12qBgAegqL+FjrJ4f6KynP+H+L+7cc/vmpZQKUr5ZgvJNB9UrVHPFLny5UfHfawOK2A57UGaUpQKUpQKgHi7cPaafpcyMQFumz/AONhU/qF+K2k3OrdMn8FAZp7WUTiMd2UKwYD54b9qDz+Ckxk6EgQ5xFPKgz/AHZ/5qeV+dOifEW46UsodP8AwqXFn57SShjtkw3fHpkY7Gr60bWLLWtMiv8ATphLbyjKn1HuCPQj2oPD1ZrdxocFvcw2y3EbS7JU3hW24JyuTyeO3Of3rjdT67ayaTcxvcj8PdWb7NzbGds7SvP5SCRnNc3xK12ay1LTrEhJbd2FxIjA/lHGDg8gk/t9Kq/U5g8TWV3cxNHIS6MCSttJn5j8p43cn+k9wQQmXSWi3zotz0/PavKDlpYyUHfGcnG7kEHg8+vvbMN4bXTI7jVmgtXVFM2ZPgRvX4jjjNRnw56aTSen9Ne62tfR+Y3mxtxhzkrkcEHg/MgH0FdHqfQrbVZYbjVb2SGxtAXMaNsG7/UzfIDjGMc880GzUurLDTmieUSSWkkJl/FQrvjA3BQODnJZgO2Peujo+rWusWa3di5aJiV+JGRgR3BB5BqJwdOaN5z2xkvJrC3gW42vM2AWJPy4wM4+dSvStNsbGNzp0KQxzEOVj4QnGMgdhxig6FKUoFfLLnvX1Sgq7xH8L49beTVNCEcOoEZlgYYjuP1/pb59j6+9Vj07ddUdO3d3Y2k82nSWkct48Eq4VzFGWKkfMff3r9PGq/61soZestHDwgx3Fncw3JIwHQgLgn6OfvQRfrrXNH1/pjTdUuLBWvXnSHzUG1lGzey59uRxzyeKjHSNlpuu9XRWN5J+Hs3CpAqgfEyHIXPuQrZI5zVzanoNhcWT2yxp5ckIiaJUJXtweOx+Y9hUY0jRNH0fWbuwjs1Zrm0Lu7SOQqK2doyoIbnIPyoLIsba3srOG2tIkhgiQJHGgwFA9AK5/UqNLZpAkSTSSzR7IZG2pIVO7DH2+E579ux7Hg2vV1noeowaDrE8iuVUQ3Mzhs57eY3HJ98fWpXqEdvLaSG7IESjeWJxtxzkH0xjNBH1m1Kzl1i+aOyZI0VnVHfjYnYZHt9/lUi02EW9hbwgsRHEqgsME4HrUd0HzdSlvYrmZnt1uN5Dph5QMBQfYApyMdwfTvKwMUGaUpQKUpQKr/xTuLmxl0a7s3Ussro8THBdDtLY+mM1YFQfxa02W96diurcfzdPuVuCcchMFX/Y5/SgaF1ho6u0V/d/hZTtCpOMAA+xqE+MOvqdR06PTL6OeMwyrL5Tg/mwNpK89s8GuFqmtWl9AqanY27yBcLcw5SQe2TyGGPfFQ5WiTU43jjY26SBpFzglc8j9Rmg92q2WoraW+oS2sotRutTNtOxnQ+p7c57+uDjtVidAeIz3Qh6e1raITB5MNyclsgEgvn5D9s1ZHT+m2M3S1tZSCO8tWjOBIAwZSSQD74Bxn5VCde8KoLG7TV+m7pbUwP5j2067o9v9WGPYbS3BzkcZFBM+jo90E07Sq7CV4SqrtC7WPPuc5zn2I4qSioD4Y6i87arbyuzBruSaEtgEgNsb/2U1PqBSlKBSlKBWueJJonjlUPG6lWVhkEHuK2UoPz11N0zZ6Pr9/Ym2uZokxLFscINj/lyfkTj9KaJbaQXnt2htor1k2QtK4aO395pCeGKjJAHrVjeK3Sc+uaet9pag6haoR5ecedH3K/XIBGfnVJdOWEmq6slnKj/AIcZM5HGEB5+nJA+pFBZvhv1hbWc15pMtwHsbchbGfb/AJiqSGLE8ktuDferVu2RrKZnAaPYdyn1HqKo3qeyj6budCNvAsEqKwMbqNsqZz8eO+Qef2q1L/UYJdDgBl/Dx3c0VvhgWPx4yB8+/J4oOX0jov8ADdY0x4xIMaUxuCT8Jldw7ce+WJ+1TwVV3Qmrya14g6vNZPjTIYmUZ/qOQAfpgcfIVaANBmlM0oFKUoFKUoMN2JqsLC2sLDqS/wBMj0qC3u/xifz1yWmic7wef+71+XpVnmoh1NbRQ9VaLeBQruksbv7427ftub70EN8UguodaaLpy/lIRGA9A7D/AIqUdZW0lpoenpZLmUSFVcvhYtynMh99oPH61CbvUItQ8U/Pcr5Nm5OSeMRqT/xUN1DqLWOrNRt5LlpbiQt/hrSBfhj7HAA/Tk80FkaJDadE6W40bXYJUkG6WSSz37mH+kh1+H2zkDPc141646k1HVLS8srG8udKt5MSPbQMd4JwQccHjIwOxwa6nSPhzNIIrzqkrIR8aWK/kB939zn/AO+1WdHEscaoiqqKMBVGAB8qDkdLa7Dr1i9xAzHy5nikV4mjZGHO0qeQcFfvXaFa44EjkkkRFVpDlyB+Y4Ayf0AH6VtoFKUoFKUoFV94npei70m7slkkNp5j+UmMybiqn7cH9asGoj4kWztoUt2iI34eNxLmHewjYYYryCGGAc/Kgp/prpvWeotR1NrFlgmZMtJMxUKsucHtk5Gauno3o/Tel9PjhtIle52/zrll+KQ+v0HyqHeG94YerbwSxyRQ6jbRLah2BBEKYwD9CTVqigAAVmlKBSlKBSlKBSlKBWu4iSaF4pFDI6lWB9QRzWysHtQU31VqM+k3OmOpUS6dcADb2IBKt9x/vVxoQVBByD2qk/FBEi1u4iPBaVJBnj8wHb9QauqL4UUH2xQbKVgHNZoFKUoFKUoFKUoFKVhjgUFW+KOnj+P2GoeWJERojIuRyE8x/X0wpr1dKdP3/UlxH1P1PcXiu7mS005iY1tV3ZXgHnK47+9dXqVLbVtR0+3laFo2umBV8EhhGwTj+4n9BUwhUIgUDAAwOKD7UYFZpSgUpSgUpSgUpSgVruI1lgeOQZR1KsPcH0rZXM6gvpLDSbm4gXfMq4iTGdznhf3NBDNEsYrfxBt4VLypbWc+GkPEZDqq4GAB8JIyParFFVX1Te3XS99p2rvcR3blik0Gw7ivO7azEn17E4yAcCpVoPU9tdRK4umu7eVWljuQmNqDZlZAANrAufTsPlQSulfKnIBr6oFKUoFKUoFKV5pr23hlEMkqiUjcEzyR70HoPANRPqC9spr97XUFPlW2w4kA27jjDEkHgbu//S3sa68+sKpKRoC3uW4qKasmq/xwalplxGglhEc8Z7nGcYB4Pf1oI11Etrqsb3F3uu7e0laNCGVXnjT8yKRjOwkqdvfHBzxXSu3TQtJ2W9k1nDsG1IDuJmKjJICsdoyudx53dq+rzT9Qv7SwtptIh/kne86mPODy6BfTduPr6HtW1dB1rWJLf+IpJb2xAadmnCysdwymIxgAJkDk9+54wFg6VJJLp9tLPjzXiVn2ggZIGcA9q9lcESxWaBPxaxqowI/MGFHsB6Ct9prMU0qRJ5kpJxuWNgPuaDr0rANZoFKUoFeG/wBJsdQIa6t0dwMB+zAfWvZmmaDkJoFvFxE8u0dgxyBW5dOZexUntygro5pmg4q2GrSEh7u3gQE4EUOSR6cmtg0KJzm5ubqcezSnb9q62aZoPHBpNjB/lWsQPuVzXsCKBgAD6UzWaDNKUoP/2Q=="/>
          <p:cNvSpPr>
            <a:spLocks noChangeAspect="1" noChangeArrowheads="1"/>
          </p:cNvSpPr>
          <p:nvPr/>
        </p:nvSpPr>
        <p:spPr bwMode="auto">
          <a:xfrm>
            <a:off x="155575" y="-108347"/>
            <a:ext cx="304800" cy="228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charset="0"/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b="0"/>
          </a:p>
        </p:txBody>
      </p:sp>
      <p:sp>
        <p:nvSpPr>
          <p:cNvPr id="5124" name="AutoShape 11" descr="Картинки по запросу тпп рф"/>
          <p:cNvSpPr>
            <a:spLocks noChangeAspect="1" noChangeArrowheads="1"/>
          </p:cNvSpPr>
          <p:nvPr/>
        </p:nvSpPr>
        <p:spPr bwMode="auto">
          <a:xfrm>
            <a:off x="307975" y="5954"/>
            <a:ext cx="3048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spcAft>
                <a:spcPts val="600"/>
              </a:spcAft>
              <a:buFont typeface="Arial" charset="0"/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charset="0"/>
              <a:buChar char="•"/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ru-RU" altLang="ru-RU" sz="1800" b="0"/>
          </a:p>
        </p:txBody>
      </p:sp>
      <p:sp>
        <p:nvSpPr>
          <p:cNvPr id="3" name="TextBox 2"/>
          <p:cNvSpPr txBox="1"/>
          <p:nvPr/>
        </p:nvSpPr>
        <p:spPr>
          <a:xfrm>
            <a:off x="3533194" y="1347614"/>
            <a:ext cx="5457503" cy="361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ru-RU" sz="500" dirty="0">
              <a:latin typeface="Cambria" panose="02040503050406030204" pitchFamily="18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20 бизнес-миссий </a:t>
            </a:r>
            <a:r>
              <a:rPr lang="ru-RU" sz="1400" dirty="0">
                <a:latin typeface="Cambria" panose="02040503050406030204" pitchFamily="18" charset="0"/>
              </a:rPr>
              <a:t>субъектов МСП Томской области в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ru-RU" sz="1400" dirty="0">
                <a:latin typeface="Cambria" panose="02040503050406030204" pitchFamily="18" charset="0"/>
              </a:rPr>
              <a:t>Узбекистан (5), Вьетнам (2), Индию (2), Малайзию (2), Казахстан, Киргизию, Азербайджан, ОАЭ, Индонезию, Монголию, Сингапур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endParaRPr lang="ru-RU" sz="1400" dirty="0">
              <a:latin typeface="Cambria" panose="02040503050406030204" pitchFamily="18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ru-RU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25 экспозиций </a:t>
            </a:r>
            <a:r>
              <a:rPr lang="ru-RU" sz="1400" dirty="0">
                <a:latin typeface="Cambria" panose="02040503050406030204" pitchFamily="18" charset="0"/>
              </a:rPr>
              <a:t>субъектов МСП Томской области на выставках в</a:t>
            </a:r>
            <a:r>
              <a:rPr lang="en-US" sz="1400" dirty="0">
                <a:latin typeface="Cambria" panose="02040503050406030204" pitchFamily="18" charset="0"/>
              </a:rPr>
              <a:t> </a:t>
            </a:r>
            <a:r>
              <a:rPr lang="ru-RU" sz="1400" dirty="0">
                <a:latin typeface="Cambria" panose="02040503050406030204" pitchFamily="18" charset="0"/>
              </a:rPr>
              <a:t>России (8), Узбекистане (4), ОАЭ (3), Казахстане (2), Вьетнаме (2), Киргизии,  Бразилии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endParaRPr lang="ru-RU" sz="1200" dirty="0">
              <a:latin typeface="Cambria" panose="02040503050406030204" pitchFamily="18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ru-RU" sz="1600" b="1" dirty="0">
                <a:solidFill>
                  <a:srgbClr val="C00000"/>
                </a:solidFill>
                <a:latin typeface="Cambria" panose="02040503050406030204" pitchFamily="18" charset="0"/>
              </a:rPr>
              <a:t>37 </a:t>
            </a:r>
            <a:r>
              <a:rPr lang="ru-RU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поисков партнеров и проведение онлайн-переговоров</a:t>
            </a:r>
            <a:r>
              <a:rPr lang="ru-RU" sz="1400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ru-RU" sz="1200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  <a:r>
              <a:rPr lang="ru-RU" sz="1400" dirty="0">
                <a:latin typeface="Cambria" panose="02040503050406030204" pitchFamily="18" charset="0"/>
              </a:rPr>
              <a:t>с зарубежным бизнесом из Казахстана, Узбекистана, Индии, КНР, Вьетнама, Индонезии, Малайзии, ОАЭ, Саудовской Аравии, Сербии </a:t>
            </a: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endParaRPr lang="ru-RU" sz="1200" dirty="0">
              <a:latin typeface="Cambria" panose="02040503050406030204" pitchFamily="18" charset="0"/>
            </a:endParaRPr>
          </a:p>
          <a:p>
            <a:pPr marL="180975" indent="-180975">
              <a:buFont typeface="Arial" panose="020B0604020202020204" pitchFamily="34" charset="0"/>
              <a:buChar char="•"/>
              <a:defRPr/>
            </a:pPr>
            <a:r>
              <a:rPr lang="ru-RU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50+ размещений на маркетплейсах  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-  LAZADA во Вьетнаме,  </a:t>
            </a:r>
            <a:r>
              <a:rPr lang="ru-RU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ЛеснойРесурс.РФ</a:t>
            </a:r>
            <a:r>
              <a:rPr 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Cambria" panose="02040503050406030204" pitchFamily="18" charset="0"/>
              </a:rPr>
              <a:t>, Supl.biz ,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Alibaba.com, </a:t>
            </a:r>
            <a:r>
              <a:rPr 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Epinduo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, </a:t>
            </a: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 </a:t>
            </a:r>
            <a:r>
              <a:rPr 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</a:rPr>
              <a:t>SATU</a:t>
            </a:r>
            <a:r>
              <a:rPr lang="ru-RU" sz="1400" b="1" dirty="0">
                <a:solidFill>
                  <a:srgbClr val="C00000"/>
                </a:solidFill>
                <a:latin typeface="Cambria" panose="02040503050406030204" pitchFamily="18" charset="0"/>
              </a:rPr>
              <a:t> …</a:t>
            </a:r>
            <a:endParaRPr lang="ru-RU" sz="1400" dirty="0">
              <a:latin typeface="Cambria" panose="02040503050406030204" pitchFamily="18" charset="0"/>
            </a:endParaRPr>
          </a:p>
        </p:txBody>
      </p:sp>
      <p:pic>
        <p:nvPicPr>
          <p:cNvPr id="2050" name="Picture 2" descr="Центр поддержки экспорта Республики Дагестан">
            <a:extLst>
              <a:ext uri="{FF2B5EF4-FFF2-40B4-BE49-F238E27FC236}">
                <a16:creationId xmlns:a16="http://schemas.microsoft.com/office/drawing/2014/main" id="{3ACA9E13-F6B3-421F-B91A-45266D23D4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4552" y="424702"/>
            <a:ext cx="1596145" cy="39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F631781-968C-46A3-A458-3EECDC81F2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3428" y="4828100"/>
            <a:ext cx="307137" cy="248573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6A2BEC1-7903-4E65-9076-CB0E54BF60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4038" y="4839075"/>
            <a:ext cx="279001" cy="213496"/>
          </a:xfrm>
          <a:prstGeom prst="rect">
            <a:avLst/>
          </a:prstGeom>
        </p:spPr>
      </p:pic>
      <p:pic>
        <p:nvPicPr>
          <p:cNvPr id="2054" name="Picture 6" descr="Томская область — Википедия">
            <a:extLst>
              <a:ext uri="{FF2B5EF4-FFF2-40B4-BE49-F238E27FC236}">
                <a16:creationId xmlns:a16="http://schemas.microsoft.com/office/drawing/2014/main" id="{5018B4D3-313E-4555-BB08-4899FF1C6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70843"/>
            <a:ext cx="839958" cy="559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BDA37CBE-15E6-43D2-BF53-C279AF4204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66" t="-506" r="6705" b="1"/>
          <a:stretch/>
        </p:blipFill>
        <p:spPr bwMode="auto">
          <a:xfrm>
            <a:off x="-8925" y="3603246"/>
            <a:ext cx="1728334" cy="153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C3DBF5D-F41D-7F5F-2B88-5939D474C71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8690" y="1285511"/>
            <a:ext cx="1774046" cy="115035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CD9934F-31E4-7CE7-F5D0-600512794581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5286" t="-748" r="7227" b="-770"/>
          <a:stretch/>
        </p:blipFill>
        <p:spPr>
          <a:xfrm>
            <a:off x="1598690" y="3585638"/>
            <a:ext cx="1783225" cy="155786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5E360B-00CC-93D5-E1C3-3D189767DA8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6558" r="14818"/>
          <a:stretch/>
        </p:blipFill>
        <p:spPr>
          <a:xfrm>
            <a:off x="1607869" y="2349615"/>
            <a:ext cx="1764867" cy="125303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D48E58B-627E-839B-B9AE-C236057FD6BC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8627" r="6856"/>
          <a:stretch/>
        </p:blipFill>
        <p:spPr>
          <a:xfrm>
            <a:off x="-8925" y="1297567"/>
            <a:ext cx="1616794" cy="1067757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DD14D87-A3BA-567D-2609-1D85EE63DAD4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0652" t="13993" r="5541"/>
          <a:stretch/>
        </p:blipFill>
        <p:spPr>
          <a:xfrm>
            <a:off x="0" y="2349615"/>
            <a:ext cx="1616794" cy="126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095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3D893D6-FB22-4BE5-B96C-33CE6D1DB8A5}"/>
              </a:ext>
            </a:extLst>
          </p:cNvPr>
          <p:cNvSpPr txBox="1"/>
          <p:nvPr/>
        </p:nvSpPr>
        <p:spPr>
          <a:xfrm>
            <a:off x="2462064" y="1473226"/>
            <a:ext cx="59046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200" i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ru-RU" b="1" cap="all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ООО «Эко-фабрика «сибирский кедр»</a:t>
            </a:r>
            <a:r>
              <a:rPr lang="ru-RU" b="1" cap="all" dirty="0">
                <a:solidFill>
                  <a:srgbClr val="CC33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-   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трижды лауреат  Всероссийской премии «ЭКСПОРТЕР ГОДА» 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8AD2F42-A4F7-4763-867D-C98F4263C7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5606"/>
            <a:ext cx="2186376" cy="122623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04DCF4D-D8EF-4CA4-883F-74FB4E8641DA}"/>
              </a:ext>
            </a:extLst>
          </p:cNvPr>
          <p:cNvSpPr txBox="1"/>
          <p:nvPr/>
        </p:nvSpPr>
        <p:spPr>
          <a:xfrm>
            <a:off x="179512" y="339502"/>
            <a:ext cx="85785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cap="all" dirty="0">
                <a:solidFill>
                  <a:srgbClr val="CC0000"/>
                </a:solidFill>
                <a:latin typeface="Cambria" panose="02040503050406030204" pitchFamily="18" charset="0"/>
              </a:rPr>
              <a:t>ИСТОРИИ УСПЕХА ТОМСКИХ ЭКСПОРТЕРОВ.  </a:t>
            </a:r>
            <a:r>
              <a:rPr lang="ru-RU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634D54A-443B-DB74-07A0-544F4E2ECE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41030"/>
            <a:ext cx="2186376" cy="122983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7D8AFC-D664-9831-3993-AF758C31B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1845"/>
            <a:ext cx="2186376" cy="1458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0014B0-DEEA-4CD3-DF94-B90B50CC7612}"/>
              </a:ext>
            </a:extLst>
          </p:cNvPr>
          <p:cNvSpPr txBox="1"/>
          <p:nvPr/>
        </p:nvSpPr>
        <p:spPr>
          <a:xfrm>
            <a:off x="2462064" y="2663503"/>
            <a:ext cx="640871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sz="1200" i="1" dirty="0">
              <a:solidFill>
                <a:srgbClr val="C0000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r>
              <a:rPr lang="ru-RU" b="1" cap="all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ООО «Универсальные терминал системы»  - </a:t>
            </a:r>
          </a:p>
          <a:p>
            <a:r>
              <a:rPr lang="ru-RU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победитель  конкурса   «ЭКСПОРТЕР ГОДА» в РФ (в двух номинациях) 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DD3A24-9F78-183F-38DC-2F48E1377536}"/>
              </a:ext>
            </a:extLst>
          </p:cNvPr>
          <p:cNvSpPr txBox="1"/>
          <p:nvPr/>
        </p:nvSpPr>
        <p:spPr>
          <a:xfrm>
            <a:off x="2497801" y="4150540"/>
            <a:ext cx="62023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cap="all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ООО «</a:t>
            </a:r>
            <a:r>
              <a:rPr lang="ru-RU" b="1" cap="all" dirty="0" err="1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Рубиус</a:t>
            </a:r>
            <a:r>
              <a:rPr lang="ru-RU" b="1" cap="all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групп», ООО «ЭЛКОМ +» </a:t>
            </a:r>
            <a:r>
              <a:rPr lang="ru-RU" b="1" dirty="0">
                <a:solidFill>
                  <a:srgbClr val="8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-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лауреаты премии «ЭКСПОРТЕР ГОДА» в РФ</a:t>
            </a:r>
          </a:p>
        </p:txBody>
      </p:sp>
    </p:spTree>
    <p:extLst>
      <p:ext uri="{BB962C8B-B14F-4D97-AF65-F5344CB8AC3E}">
        <p14:creationId xmlns:p14="http://schemas.microsoft.com/office/powerpoint/2010/main" val="4190257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2C0B1-34E2-7E51-DDF2-FFF2CC0DE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BA8483-5CC4-C2C7-18F3-9E8CDAAA92B6}"/>
              </a:ext>
            </a:extLst>
          </p:cNvPr>
          <p:cNvSpPr txBox="1"/>
          <p:nvPr/>
        </p:nvSpPr>
        <p:spPr>
          <a:xfrm>
            <a:off x="4355976" y="1923678"/>
            <a:ext cx="3356148" cy="2192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ts val="1520"/>
              </a:lnSpc>
              <a:buFont typeface="Arial" panose="020B0604020202020204" pitchFamily="34" charset="0"/>
              <a:buChar char="•"/>
            </a:pPr>
            <a:r>
              <a:rPr lang="ru-RU" sz="1100" b="1" cap="all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АО «ТОМСКИЕ МЕЛЬНИЦЫ»</a:t>
            </a:r>
          </a:p>
          <a:p>
            <a:pPr marL="285750" indent="-285750">
              <a:lnSpc>
                <a:spcPts val="1520"/>
              </a:lnSpc>
              <a:buFont typeface="Arial" panose="020B0604020202020204" pitchFamily="34" charset="0"/>
              <a:buChar char="•"/>
            </a:pPr>
            <a:r>
              <a:rPr lang="ru-RU" sz="1100" b="1" cap="all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СИБАГРО</a:t>
            </a:r>
          </a:p>
          <a:p>
            <a:pPr marL="285750" indent="-285750">
              <a:lnSpc>
                <a:spcPts val="1520"/>
              </a:lnSpc>
              <a:buFont typeface="Arial" panose="020B0604020202020204" pitchFamily="34" charset="0"/>
              <a:buChar char="•"/>
            </a:pPr>
            <a:r>
              <a:rPr lang="ru-RU" sz="1100" b="1" cap="all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ТУСУР </a:t>
            </a:r>
          </a:p>
          <a:p>
            <a:pPr marL="285750" indent="-285750">
              <a:lnSpc>
                <a:spcPts val="1520"/>
              </a:lnSpc>
              <a:buFont typeface="Arial" panose="020B0604020202020204" pitchFamily="34" charset="0"/>
              <a:buChar char="•"/>
            </a:pPr>
            <a:r>
              <a:rPr lang="ru-RU" sz="1100" b="1" cap="all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ООО «</a:t>
            </a:r>
            <a:r>
              <a:rPr lang="ru-RU" sz="1100" b="1" cap="all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НоВОХИМ</a:t>
            </a:r>
            <a:r>
              <a:rPr lang="ru-RU" sz="1100" b="1" cap="all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» </a:t>
            </a:r>
          </a:p>
          <a:p>
            <a:pPr marL="285750" indent="-285750">
              <a:lnSpc>
                <a:spcPts val="1520"/>
              </a:lnSpc>
              <a:buFont typeface="Arial" panose="020B0604020202020204" pitchFamily="34" charset="0"/>
              <a:buChar char="•"/>
            </a:pPr>
            <a:r>
              <a:rPr lang="ru-RU" sz="1100" b="1" cap="all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ООО «БИОЛИТ»,</a:t>
            </a:r>
          </a:p>
          <a:p>
            <a:pPr marL="285750" indent="-285750">
              <a:lnSpc>
                <a:spcPts val="1520"/>
              </a:lnSpc>
              <a:buFont typeface="Arial" panose="020B0604020202020204" pitchFamily="34" charset="0"/>
              <a:buChar char="•"/>
            </a:pPr>
            <a:r>
              <a:rPr lang="ru-RU" sz="1100" b="1" cap="all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ИП </a:t>
            </a:r>
            <a:r>
              <a:rPr lang="ru-RU" sz="1100" b="1" cap="all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Левихина</a:t>
            </a:r>
            <a:r>
              <a:rPr lang="ru-RU" sz="1100" b="1" cap="all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А.В.  </a:t>
            </a:r>
          </a:p>
          <a:p>
            <a:pPr marL="285750" indent="-285750">
              <a:lnSpc>
                <a:spcPts val="1520"/>
              </a:lnSpc>
              <a:buFont typeface="Arial" panose="020B0604020202020204" pitchFamily="34" charset="0"/>
              <a:buChar char="•"/>
            </a:pPr>
            <a:r>
              <a:rPr lang="ru-RU" sz="1100" b="1" cap="all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ООО « НПП «ЭЛСИТ» </a:t>
            </a:r>
          </a:p>
          <a:p>
            <a:pPr marL="285750" indent="-285750">
              <a:lnSpc>
                <a:spcPts val="1520"/>
              </a:lnSpc>
              <a:buFont typeface="Arial" panose="020B0604020202020204" pitchFamily="34" charset="0"/>
              <a:buChar char="•"/>
            </a:pPr>
            <a:r>
              <a:rPr lang="ru-RU" sz="1100" b="1" cap="all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ООО «ТЕРРА СИБИРИКА» </a:t>
            </a:r>
          </a:p>
          <a:p>
            <a:pPr marL="285750" indent="-285750">
              <a:lnSpc>
                <a:spcPts val="1520"/>
              </a:lnSpc>
              <a:buFont typeface="Arial" panose="020B0604020202020204" pitchFamily="34" charset="0"/>
              <a:buChar char="•"/>
            </a:pPr>
            <a:r>
              <a:rPr lang="ru-RU" sz="1100" b="1" cap="all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АО «Физтех-Энерго» </a:t>
            </a:r>
          </a:p>
          <a:p>
            <a:pPr marL="285750" indent="-285750">
              <a:lnSpc>
                <a:spcPts val="1520"/>
              </a:lnSpc>
              <a:buFont typeface="Arial" panose="020B0604020202020204" pitchFamily="34" charset="0"/>
              <a:buChar char="•"/>
            </a:pPr>
            <a:r>
              <a:rPr lang="ru-RU" sz="1100" b="1" cap="all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ООО «</a:t>
            </a:r>
            <a:r>
              <a:rPr lang="ru-RU" sz="1100" b="1" cap="all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СибирьЭко</a:t>
            </a:r>
            <a:r>
              <a:rPr lang="ru-RU" sz="1100" b="1" cap="all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»</a:t>
            </a:r>
          </a:p>
          <a:p>
            <a:pPr marL="285750" indent="-285750">
              <a:lnSpc>
                <a:spcPts val="1520"/>
              </a:lnSpc>
              <a:buFont typeface="Arial" panose="020B0604020202020204" pitchFamily="34" charset="0"/>
              <a:buChar char="•"/>
            </a:pPr>
            <a:r>
              <a:rPr lang="ru-RU" sz="1100" b="1" cap="all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ООО НПО «РЕТОН»</a:t>
            </a:r>
            <a:endParaRPr lang="ru-RU" sz="11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3036C9-A1F2-92E0-C085-D57692526F3F}"/>
              </a:ext>
            </a:extLst>
          </p:cNvPr>
          <p:cNvSpPr txBox="1"/>
          <p:nvPr/>
        </p:nvSpPr>
        <p:spPr>
          <a:xfrm>
            <a:off x="251520" y="131978"/>
            <a:ext cx="857856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cap="all" dirty="0">
                <a:solidFill>
                  <a:srgbClr val="CC0000"/>
                </a:solidFill>
                <a:latin typeface="Cambria" panose="02040503050406030204" pitchFamily="18" charset="0"/>
              </a:rPr>
              <a:t>ИСТОРИИ УСПЕХА ТОМСКИХ ЭКСПОРТЕРОВ.</a:t>
            </a:r>
          </a:p>
          <a:p>
            <a:pPr>
              <a:defRPr/>
            </a:pPr>
            <a:r>
              <a:rPr lang="ru-RU" sz="2800" b="1" cap="all" dirty="0">
                <a:solidFill>
                  <a:srgbClr val="CC0000"/>
                </a:solidFill>
                <a:latin typeface="Cambria" panose="02040503050406030204" pitchFamily="18" charset="0"/>
              </a:rPr>
              <a:t>  </a:t>
            </a:r>
            <a:r>
              <a:rPr lang="ru-RU" sz="2800" b="1" dirty="0">
                <a:solidFill>
                  <a:srgbClr val="C00000"/>
                </a:solidFill>
                <a:latin typeface="Cambria" panose="02040503050406030204" pitchFamily="18" charset="0"/>
              </a:rPr>
              <a:t> СЕРТИФИКАТ «СДЕЛАНО В РОССИИ»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EE4198-CD1B-8B5F-2E02-9D2B11897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3568" y="1563638"/>
            <a:ext cx="3231578" cy="157164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AF627C-54B1-233B-1F61-3D5B6BD6C8B6}"/>
              </a:ext>
            </a:extLst>
          </p:cNvPr>
          <p:cNvSpPr txBox="1"/>
          <p:nvPr/>
        </p:nvSpPr>
        <p:spPr>
          <a:xfrm>
            <a:off x="287362" y="3363838"/>
            <a:ext cx="395993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cap="all" dirty="0">
                <a:solidFill>
                  <a:srgbClr val="00B05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400" b="1" i="0" cap="all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надежность</a:t>
            </a:r>
          </a:p>
          <a:p>
            <a:pPr algn="ctr"/>
            <a:r>
              <a:rPr lang="ru-RU" sz="1400" b="1" i="0" cap="all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органичность</a:t>
            </a:r>
          </a:p>
          <a:p>
            <a:pPr algn="ctr"/>
            <a:r>
              <a:rPr lang="ru-RU" sz="1400" b="1" i="0" cap="all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экологичность </a:t>
            </a:r>
          </a:p>
          <a:p>
            <a:pPr algn="ctr"/>
            <a:r>
              <a:rPr lang="ru-RU" sz="1400" b="1" i="0" cap="all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уникальность </a:t>
            </a:r>
          </a:p>
          <a:p>
            <a:pPr algn="ctr"/>
            <a:r>
              <a:rPr lang="ru-RU" sz="1400" b="1" i="0" cap="all" dirty="0">
                <a:solidFill>
                  <a:srgbClr val="00B05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качество</a:t>
            </a:r>
            <a:endParaRPr lang="ru-RU" sz="1400" b="1" cap="all" dirty="0">
              <a:solidFill>
                <a:srgbClr val="00B05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ED696588-F86B-912C-EFE0-D9A7A907C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3384" y="2211710"/>
            <a:ext cx="1431660" cy="143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42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C7876-A3B1-9D35-EF87-6065CDA78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39B2891E-C911-AE18-03DC-B0CF7267E03C}"/>
              </a:ext>
            </a:extLst>
          </p:cNvPr>
          <p:cNvSpPr txBox="1"/>
          <p:nvPr/>
        </p:nvSpPr>
        <p:spPr>
          <a:xfrm>
            <a:off x="1716233" y="433419"/>
            <a:ext cx="7452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cap="all" dirty="0">
                <a:solidFill>
                  <a:srgbClr val="CC0000"/>
                </a:solidFill>
                <a:latin typeface="Cambria" panose="02040503050406030204" pitchFamily="18" charset="0"/>
              </a:rPr>
              <a:t>БЛИЖАЙШИЕ МЕРОПРИЯТИЯ РЭЦ. РЕГИСТРАЦИЯ В АПРЕЛЕ.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2D6FDC-1263-01CF-3A4C-5F763AA005CB}"/>
              </a:ext>
            </a:extLst>
          </p:cNvPr>
          <p:cNvSpPr txBox="1"/>
          <p:nvPr/>
        </p:nvSpPr>
        <p:spPr>
          <a:xfrm>
            <a:off x="311570" y="3670768"/>
            <a:ext cx="8856983" cy="496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lnSpc>
                <a:spcPts val="1800"/>
              </a:lnSpc>
              <a:buNone/>
            </a:pPr>
            <a:endParaRPr lang="ru-RU" sz="2000" dirty="0">
              <a:solidFill>
                <a:srgbClr val="71717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fontAlgn="auto">
              <a:lnSpc>
                <a:spcPts val="1200"/>
              </a:lnSpc>
              <a:buNone/>
            </a:pPr>
            <a:r>
              <a:rPr lang="ru-RU" sz="2000" b="0" i="0" u="none" strike="noStrike" dirty="0">
                <a:solidFill>
                  <a:srgbClr val="71717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hlinkClick r:id="rId2"/>
              </a:rPr>
              <a:t> </a:t>
            </a: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4E82BDF3-3F9D-A503-43ED-3BA9148F21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4391992"/>
              </p:ext>
            </p:extLst>
          </p:nvPr>
        </p:nvGraphicFramePr>
        <p:xfrm>
          <a:off x="209537" y="1563638"/>
          <a:ext cx="8724926" cy="282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66719">
                  <a:extLst>
                    <a:ext uri="{9D8B030D-6E8A-4147-A177-3AD203B41FA5}">
                      <a16:colId xmlns:a16="http://schemas.microsoft.com/office/drawing/2014/main" val="2621988859"/>
                    </a:ext>
                  </a:extLst>
                </a:gridCol>
                <a:gridCol w="2058207">
                  <a:extLst>
                    <a:ext uri="{9D8B030D-6E8A-4147-A177-3AD203B41FA5}">
                      <a16:colId xmlns:a16="http://schemas.microsoft.com/office/drawing/2014/main" val="1793054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Мероприятие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Регистрация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966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121212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Деловая миссия в сфере продуктов питания, красоты и фармацевтики в Армению 2025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71717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04.06.2025 - 05.06.2025</a:t>
                      </a:r>
                      <a:endParaRPr lang="ru-RU" sz="1600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dirty="0">
                          <a:solidFill>
                            <a:srgbClr val="71717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hlinkClick r:id="rId3"/>
                        </a:rPr>
                        <a:t>до 05.04.2025</a:t>
                      </a:r>
                      <a:endParaRPr lang="ru-RU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624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auto">
                        <a:lnSpc>
                          <a:spcPts val="1200"/>
                        </a:lnSpc>
                        <a:buNone/>
                      </a:pPr>
                      <a:r>
                        <a:rPr lang="ru-RU" sz="1600" b="1" i="0" u="none" strike="noStrike" dirty="0" err="1">
                          <a:solidFill>
                            <a:srgbClr val="121212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VietFood</a:t>
                      </a:r>
                      <a:r>
                        <a:rPr lang="ru-RU" sz="1600" b="1" i="0" u="none" strike="noStrike" dirty="0">
                          <a:solidFill>
                            <a:srgbClr val="121212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&amp; </a:t>
                      </a:r>
                      <a:r>
                        <a:rPr lang="ru-RU" sz="1600" b="1" i="0" u="none" strike="noStrike" dirty="0" err="1">
                          <a:solidFill>
                            <a:srgbClr val="121212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Beverage</a:t>
                      </a:r>
                      <a:r>
                        <a:rPr lang="ru-RU" sz="1600" b="1" i="0" u="none" strike="noStrike" dirty="0">
                          <a:solidFill>
                            <a:srgbClr val="121212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 2025, 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Вьетнам</a:t>
                      </a:r>
                    </a:p>
                    <a:p>
                      <a:pPr algn="ctr" fontAlgn="auto">
                        <a:lnSpc>
                          <a:spcPts val="1800"/>
                        </a:lnSpc>
                        <a:buNone/>
                      </a:pPr>
                      <a:r>
                        <a:rPr lang="ru-RU" sz="1600" b="0" i="0" u="none" strike="noStrike" dirty="0">
                          <a:solidFill>
                            <a:srgbClr val="71717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07 - 09.08.2025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dirty="0">
                          <a:solidFill>
                            <a:srgbClr val="71717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hlinkClick r:id="rId4"/>
                        </a:rPr>
                        <a:t>до 09.04.2025</a:t>
                      </a:r>
                      <a:endParaRPr lang="ru-RU" sz="12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75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121212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Многоотраслевая деловая миссия в Киргизию 2025 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71717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11 - 12.06.2025</a:t>
                      </a:r>
                      <a:endParaRPr lang="ru-RU" sz="1600" b="0" i="0" u="none" strike="noStrike" dirty="0">
                        <a:solidFill>
                          <a:srgbClr val="6177FF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hlinkClick r:id="rId5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dirty="0">
                          <a:solidFill>
                            <a:srgbClr val="71717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hlinkClick r:id="rId5"/>
                        </a:rPr>
                        <a:t>до 12.04.202</a:t>
                      </a:r>
                      <a:endParaRPr lang="ru-RU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145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121212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Многоотраслевая деловая миссия в Таджикистан 2025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>
                          <a:solidFill>
                            <a:srgbClr val="71717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24 - 25.06.2025 </a:t>
                      </a:r>
                      <a:endParaRPr lang="ru-RU" sz="1600" b="1" i="0" u="none" strike="noStrike" dirty="0">
                        <a:solidFill>
                          <a:srgbClr val="121212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  <a:hlinkClick r:id="rId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i="0" u="none" strike="noStrike" dirty="0">
                          <a:solidFill>
                            <a:srgbClr val="717171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  <a:hlinkClick r:id="rId2"/>
                        </a:rPr>
                        <a:t>до 25.04.2025</a:t>
                      </a:r>
                      <a:endParaRPr lang="ru-RU" sz="1200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850159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F84C28-F6B1-2ED8-33DD-CB306B570A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9552" y="90776"/>
            <a:ext cx="1008112" cy="100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277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4E7FE-B6D7-BDBA-8EB0-BF129739B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14A8397B-D91A-5BE7-0D0D-93631B7A3B69}"/>
              </a:ext>
            </a:extLst>
          </p:cNvPr>
          <p:cNvSpPr txBox="1"/>
          <p:nvPr/>
        </p:nvSpPr>
        <p:spPr>
          <a:xfrm>
            <a:off x="1716233" y="433419"/>
            <a:ext cx="7452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cap="all" dirty="0">
                <a:solidFill>
                  <a:srgbClr val="CC0000"/>
                </a:solidFill>
                <a:latin typeface="Cambria" panose="02040503050406030204" pitchFamily="18" charset="0"/>
              </a:rPr>
              <a:t>БЛИЖАЙШИЕ МЕРОПРИЯТИЯ РЭЦ. 1-я декада </a:t>
            </a:r>
            <a:r>
              <a:rPr lang="ru-RU" b="1" cap="all" dirty="0" err="1">
                <a:solidFill>
                  <a:srgbClr val="CC0000"/>
                </a:solidFill>
                <a:latin typeface="Cambria" panose="02040503050406030204" pitchFamily="18" charset="0"/>
              </a:rPr>
              <a:t>АПРЕЛя</a:t>
            </a:r>
            <a:r>
              <a:rPr lang="ru-RU" b="1" cap="all" dirty="0">
                <a:solidFill>
                  <a:srgbClr val="CC0000"/>
                </a:solidFill>
                <a:latin typeface="Cambria" panose="02040503050406030204" pitchFamily="18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E48CF2-5F60-B74A-8BCA-A21D0C9989F0}"/>
              </a:ext>
            </a:extLst>
          </p:cNvPr>
          <p:cNvSpPr txBox="1"/>
          <p:nvPr/>
        </p:nvSpPr>
        <p:spPr>
          <a:xfrm>
            <a:off x="311570" y="3670768"/>
            <a:ext cx="8856983" cy="496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lnSpc>
                <a:spcPts val="1800"/>
              </a:lnSpc>
              <a:buNone/>
            </a:pPr>
            <a:endParaRPr lang="ru-RU" sz="2000" dirty="0">
              <a:solidFill>
                <a:srgbClr val="71717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fontAlgn="auto">
              <a:lnSpc>
                <a:spcPts val="1200"/>
              </a:lnSpc>
              <a:buNone/>
            </a:pPr>
            <a:r>
              <a:rPr lang="ru-RU" sz="2000" b="0" i="0" u="none" strike="noStrike" dirty="0">
                <a:solidFill>
                  <a:srgbClr val="71717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hlinkClick r:id="rId2"/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419FC0-4274-DA0D-D64A-6FD22D5E6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2113" y="1346535"/>
            <a:ext cx="5040560" cy="377619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19C259D-72A4-FF63-29FF-C5D2811589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2291452"/>
            <a:ext cx="1409700" cy="140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318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926B34-9549-4BCC-8BE7-98E99AA6B9A4}"/>
              </a:ext>
            </a:extLst>
          </p:cNvPr>
          <p:cNvSpPr txBox="1"/>
          <p:nvPr/>
        </p:nvSpPr>
        <p:spPr>
          <a:xfrm>
            <a:off x="3851920" y="1419622"/>
            <a:ext cx="5040560" cy="3727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5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000" b="1" dirty="0">
                <a:solidFill>
                  <a:srgbClr val="1F3864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Почему стоит заглянуть в </a:t>
            </a:r>
            <a:r>
              <a:rPr lang="ru-RU" sz="1000" b="1" u="sng" dirty="0">
                <a:solidFill>
                  <a:srgbClr val="1F3864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hlinkClick r:id="rId3"/>
              </a:rPr>
              <a:t>«Базу знаний экспортера»</a:t>
            </a:r>
            <a:r>
              <a:rPr lang="ru-RU" sz="1000" b="1" dirty="0">
                <a:solidFill>
                  <a:srgbClr val="1F3864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?</a:t>
            </a:r>
            <a:endParaRPr lang="ru-RU" sz="10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dirty="0">
                <a:solidFill>
                  <a:srgbClr val="2E74B5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Широкий спектр информации:</a:t>
            </a:r>
            <a:r>
              <a:rPr lang="ru-RU" sz="1000" dirty="0">
                <a:solidFill>
                  <a:srgbClr val="2E74B5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Узнайте о специфике рынков отдельных стран, особенностях электронной торговли, сертификации, валютном контроле, логистике, санкциях, ESG и многом другом.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dirty="0">
                <a:solidFill>
                  <a:srgbClr val="2E74B5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Бесплатный доступ:</a:t>
            </a:r>
            <a:r>
              <a:rPr lang="ru-RU" sz="1000" dirty="0">
                <a:solidFill>
                  <a:srgbClr val="2E74B5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Более 280 материалов — видео, документы, презентации, гиды, дайджесты и интервью. Всё это абсолютно бесплатно для вас!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dirty="0">
                <a:solidFill>
                  <a:srgbClr val="2E74B5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Непрерывное обновление:</a:t>
            </a:r>
            <a:r>
              <a:rPr lang="ru-RU" sz="1000" dirty="0">
                <a:solidFill>
                  <a:srgbClr val="2E74B5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Мы постоянно добавляем новые эксклюзивные материалы, чтобы вы всегда были в курсе последних тенденций и изменений.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10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000" b="1" dirty="0">
                <a:solidFill>
                  <a:srgbClr val="1F3864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Полезные ресурсы для каждого</a:t>
            </a:r>
            <a:endParaRPr lang="ru-RU" sz="1000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dirty="0">
                <a:solidFill>
                  <a:srgbClr val="2E74B5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Эффективное использование ИИ и аналитики:</a:t>
            </a:r>
            <a:r>
              <a:rPr lang="ru-RU" sz="1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Изучите, как современные технологии могут повлиять на рост вашего бизнеса.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dirty="0">
                <a:solidFill>
                  <a:srgbClr val="2E74B5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Кросс-культурные знания:</a:t>
            </a:r>
            <a:r>
              <a:rPr lang="ru-RU" sz="1000" dirty="0">
                <a:solidFill>
                  <a:srgbClr val="2E74B5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Узнайте, чем индийцы отличаются от вьетнамцев, и как выстраивать долгосрочные отношения с партнёрами из арабских стран.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000" b="1" dirty="0">
                <a:solidFill>
                  <a:srgbClr val="2E74B5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Валюта и сертификация:</a:t>
            </a:r>
            <a:r>
              <a:rPr lang="ru-RU" sz="1000" dirty="0">
                <a:solidFill>
                  <a:srgbClr val="2E74B5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Обратите внимание на рекомендации по валютному контролю и сертификации Халяль — это важно для успешного экспорта!</a:t>
            </a:r>
            <a:endParaRPr lang="ru-RU" sz="5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endParaRPr lang="ru-RU" sz="5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6ABA4C-92D7-4664-84A8-B2A87B6901B5}"/>
              </a:ext>
            </a:extLst>
          </p:cNvPr>
          <p:cNvSpPr txBox="1"/>
          <p:nvPr/>
        </p:nvSpPr>
        <p:spPr>
          <a:xfrm>
            <a:off x="179512" y="296038"/>
            <a:ext cx="89644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200" b="1" cap="all" dirty="0">
                <a:solidFill>
                  <a:srgbClr val="CC0000"/>
                </a:solidFill>
                <a:latin typeface="Cambria" panose="02040503050406030204" pitchFamily="18" charset="0"/>
              </a:rPr>
              <a:t>БАЗА ЗНАНИЙ ЭКСПОРТЕРОВ РЭЦ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6E535C5-1D2E-EC7F-045D-59C46DAAA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2211710"/>
            <a:ext cx="3068752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3964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926B34-9549-4BCC-8BE7-98E99AA6B9A4}"/>
              </a:ext>
            </a:extLst>
          </p:cNvPr>
          <p:cNvSpPr txBox="1"/>
          <p:nvPr/>
        </p:nvSpPr>
        <p:spPr>
          <a:xfrm>
            <a:off x="3491880" y="1538864"/>
            <a:ext cx="5400600" cy="330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Цифровое получения услуг в «Одном окне РЭЦ» – через портал МОЙ ЭКСПОРТ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Использование  финансовых и страховых услуг группы РЭЦ</a:t>
            </a:r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Обеспечение «бесшовного сервиса» РЭЦ- представители РЭЦ - ЦПЭ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Активное участие региональных компаний в мероприятия РЭЦ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05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Участие региональных компаний в  образовательных мероприятий – ШКОЛА ЭКСПОРТА РЭЦ/ акселерационные программы </a:t>
            </a:r>
          </a:p>
          <a:p>
            <a:endParaRPr lang="ru-RU" sz="14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6B5DCAE-15B5-474A-922A-6A7452BD9C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89" y="1347614"/>
            <a:ext cx="3158420" cy="17281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9827A6B-7A42-4E89-A4D7-6A5EBFE4B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3" y="3178984"/>
            <a:ext cx="3188905" cy="176420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A6ABA4C-92D7-4664-84A8-B2A87B6901B5}"/>
              </a:ext>
            </a:extLst>
          </p:cNvPr>
          <p:cNvSpPr txBox="1"/>
          <p:nvPr/>
        </p:nvSpPr>
        <p:spPr>
          <a:xfrm>
            <a:off x="179512" y="296038"/>
            <a:ext cx="89644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200" b="1" cap="all" dirty="0">
                <a:solidFill>
                  <a:srgbClr val="CC0000"/>
                </a:solidFill>
                <a:latin typeface="Cambria" panose="02040503050406030204" pitchFamily="18" charset="0"/>
              </a:rPr>
              <a:t>2025.  СИСТЕМА ПОДДЕРЖКИ ЭКСПОРТЕРОВ РЭЦ</a:t>
            </a:r>
          </a:p>
        </p:txBody>
      </p:sp>
    </p:spTree>
    <p:extLst>
      <p:ext uri="{BB962C8B-B14F-4D97-AF65-F5344CB8AC3E}">
        <p14:creationId xmlns:p14="http://schemas.microsoft.com/office/powerpoint/2010/main" val="4268302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EAE01-8782-E402-C8E8-2A9483512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>
            <a:extLst>
              <a:ext uri="{FF2B5EF4-FFF2-40B4-BE49-F238E27FC236}">
                <a16:creationId xmlns:a16="http://schemas.microsoft.com/office/drawing/2014/main" id="{789594F5-C5F0-0EEA-7558-FDE0E00A6914}"/>
              </a:ext>
            </a:extLst>
          </p:cNvPr>
          <p:cNvSpPr txBox="1"/>
          <p:nvPr/>
        </p:nvSpPr>
        <p:spPr>
          <a:xfrm>
            <a:off x="1493912" y="411510"/>
            <a:ext cx="61561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200" b="1" cap="all" dirty="0">
                <a:solidFill>
                  <a:srgbClr val="CC0000"/>
                </a:solidFill>
                <a:latin typeface="Cambria" panose="02040503050406030204" pitchFamily="18" charset="0"/>
              </a:rPr>
              <a:t>ПЛАНИРУЕМЫЕ  МЕРОПРИЯТИЯ ЦПЭ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D3A355-4175-E302-EF70-25138148847E}"/>
              </a:ext>
            </a:extLst>
          </p:cNvPr>
          <p:cNvSpPr txBox="1"/>
          <p:nvPr/>
        </p:nvSpPr>
        <p:spPr>
          <a:xfrm>
            <a:off x="311570" y="3670768"/>
            <a:ext cx="8856983" cy="4969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fontAlgn="auto">
              <a:lnSpc>
                <a:spcPts val="1800"/>
              </a:lnSpc>
              <a:buNone/>
            </a:pPr>
            <a:endParaRPr lang="ru-RU" sz="2000" dirty="0">
              <a:solidFill>
                <a:srgbClr val="71717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l" fontAlgn="auto">
              <a:lnSpc>
                <a:spcPts val="1200"/>
              </a:lnSpc>
              <a:buNone/>
            </a:pPr>
            <a:r>
              <a:rPr lang="ru-RU" sz="2000" b="0" i="0" u="none" strike="noStrike" dirty="0">
                <a:solidFill>
                  <a:srgbClr val="71717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hlinkClick r:id="rId2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3F028A5-A857-C2E6-4556-7936EDA9FC2E}"/>
              </a:ext>
            </a:extLst>
          </p:cNvPr>
          <p:cNvSpPr txBox="1"/>
          <p:nvPr/>
        </p:nvSpPr>
        <p:spPr>
          <a:xfrm>
            <a:off x="1907704" y="1614514"/>
            <a:ext cx="55243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12 международных выставок. Осенний сезон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 бизнес-миссий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в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Размещение 5 СМСП на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b2b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маркетплейсе </a:t>
            </a:r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SUPL.biz</a:t>
            </a: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15 семинаров и вебинаров по ВЭД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b="1" dirty="0">
              <a:solidFill>
                <a:schemeClr val="tx1">
                  <a:lumMod val="65000"/>
                  <a:lumOff val="3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7A940A8-A9CE-6225-2406-716F64EA8D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7992" b="5848"/>
          <a:stretch/>
        </p:blipFill>
        <p:spPr>
          <a:xfrm>
            <a:off x="-12599" y="3069844"/>
            <a:ext cx="4427984" cy="207365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5A2E86B-C9DB-D5D0-6F4E-2092D40F7A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272" y="4479958"/>
            <a:ext cx="1982436" cy="66354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9B420BE-CD5F-1DDA-1AD0-680C2AE576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4248" y="3160976"/>
            <a:ext cx="2339752" cy="1332677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A36C54D1-F825-C6D5-D2D4-6D1106514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385" y="4015517"/>
            <a:ext cx="2503756" cy="112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84D34A2-4B96-8C89-160E-9E7F746864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5386" y="3160976"/>
            <a:ext cx="2503755" cy="85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2484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868144" y="0"/>
            <a:ext cx="3275856" cy="5141987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930277" y="1694625"/>
            <a:ext cx="3096344" cy="2716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dirty="0">
              <a:latin typeface="Cambria" panose="02040503050406030204" pitchFamily="18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r>
              <a:rPr lang="ru-RU" sz="1100" b="1" dirty="0">
                <a:latin typeface="Cambria" panose="02040503050406030204" pitchFamily="18" charset="0"/>
                <a:ea typeface="Arial Unicode MS" pitchFamily="34" charset="-128"/>
                <a:cs typeface="Arial" panose="020B0604020202020204" pitchFamily="34" charset="0"/>
              </a:rPr>
              <a:t>Россия, Томск, </a:t>
            </a:r>
            <a:r>
              <a:rPr lang="en-US" sz="1100" b="1" dirty="0">
                <a:latin typeface="Cambria" panose="02040503050406030204" pitchFamily="18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r>
              <a:rPr lang="ru-RU" sz="1100" b="1" dirty="0" err="1">
                <a:latin typeface="Cambria" panose="02040503050406030204" pitchFamily="18" charset="0"/>
                <a:ea typeface="Arial Unicode MS" pitchFamily="34" charset="-128"/>
                <a:cs typeface="Arial" panose="020B0604020202020204" pitchFamily="34" charset="0"/>
              </a:rPr>
              <a:t>ул.Студенческая</a:t>
            </a:r>
            <a:r>
              <a:rPr lang="ru-RU" sz="1100" b="1" dirty="0">
                <a:latin typeface="Cambria" panose="02040503050406030204" pitchFamily="18" charset="0"/>
                <a:ea typeface="Arial Unicode MS" pitchFamily="34" charset="-128"/>
                <a:cs typeface="Arial" panose="020B0604020202020204" pitchFamily="34" charset="0"/>
              </a:rPr>
              <a:t>, 2а</a:t>
            </a:r>
            <a:endParaRPr lang="en-US" sz="1100" b="1" dirty="0">
              <a:latin typeface="Cambria" panose="02040503050406030204" pitchFamily="18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br>
              <a:rPr lang="ru-RU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Arial" panose="020B0604020202020204" pitchFamily="34" charset="0"/>
              </a:rPr>
            </a:b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Arial" panose="020B0604020202020204" pitchFamily="34" charset="0"/>
                <a:hlinkClick r:id="rId3"/>
              </a:rPr>
              <a:t>http://ved.tomsk.ru</a:t>
            </a:r>
            <a:r>
              <a:rPr lang="en-US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Arial" panose="020B0604020202020204" pitchFamily="34" charset="0"/>
              </a:rPr>
              <a:t> </a:t>
            </a:r>
          </a:p>
          <a:p>
            <a:pPr algn="ctr"/>
            <a:endParaRPr lang="ru-RU" sz="1200" dirty="0">
              <a:solidFill>
                <a:schemeClr val="bg2">
                  <a:lumMod val="40000"/>
                  <a:lumOff val="60000"/>
                </a:schemeClr>
              </a:solidFill>
              <a:latin typeface="Cambria" panose="02040503050406030204" pitchFamily="18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endParaRPr lang="ru-RU" sz="1200" dirty="0">
              <a:solidFill>
                <a:schemeClr val="bg2">
                  <a:lumMod val="40000"/>
                  <a:lumOff val="60000"/>
                </a:schemeClr>
              </a:solidFill>
              <a:latin typeface="Cambria" panose="02040503050406030204" pitchFamily="18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r>
              <a:rPr lang="ru-RU" sz="1200" dirty="0">
                <a:solidFill>
                  <a:schemeClr val="bg2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Arial" panose="020B0604020202020204" pitchFamily="34" charset="0"/>
              </a:rPr>
              <a:t> 901-000</a:t>
            </a:r>
          </a:p>
          <a:p>
            <a:pPr algn="ctr"/>
            <a:endParaRPr lang="ru-RU" sz="1200" dirty="0">
              <a:solidFill>
                <a:schemeClr val="bg2">
                  <a:lumMod val="40000"/>
                  <a:lumOff val="60000"/>
                </a:schemeClr>
              </a:solidFill>
              <a:latin typeface="Cambria" panose="02040503050406030204" pitchFamily="18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endParaRPr lang="ru-RU" sz="1200" dirty="0">
              <a:solidFill>
                <a:schemeClr val="bg2">
                  <a:lumMod val="40000"/>
                  <a:lumOff val="60000"/>
                </a:schemeClr>
              </a:solidFill>
              <a:latin typeface="Cambria" panose="02040503050406030204" pitchFamily="18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endParaRPr lang="en-US" sz="1200" dirty="0">
              <a:solidFill>
                <a:schemeClr val="bg2">
                  <a:lumMod val="40000"/>
                  <a:lumOff val="60000"/>
                </a:schemeClr>
              </a:solidFill>
              <a:latin typeface="Cambria" panose="02040503050406030204" pitchFamily="18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r>
              <a:rPr lang="ru-RU" sz="105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Arial" panose="020B0604020202020204" pitchFamily="34" charset="0"/>
              </a:rPr>
              <a:t>Телеграм- канал «Экспорт Томской области» </a:t>
            </a:r>
            <a:r>
              <a:rPr lang="en-US" sz="105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Arial" panose="020B0604020202020204" pitchFamily="34" charset="0"/>
                <a:hlinkClick r:id="rId4"/>
              </a:rPr>
              <a:t>https://t.me/export_tomsk</a:t>
            </a:r>
            <a:r>
              <a:rPr lang="ru-RU" sz="105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endParaRPr lang="en-US" sz="1050" b="1" dirty="0">
              <a:solidFill>
                <a:schemeClr val="bg2">
                  <a:lumMod val="40000"/>
                  <a:lumOff val="60000"/>
                </a:schemeClr>
              </a:solidFill>
              <a:latin typeface="Cambria" panose="02040503050406030204" pitchFamily="18" charset="0"/>
              <a:ea typeface="Arial Unicode MS" pitchFamily="34" charset="-128"/>
              <a:cs typeface="Arial" panose="020B0604020202020204" pitchFamily="34" charset="0"/>
            </a:endParaRPr>
          </a:p>
          <a:p>
            <a:pPr algn="ctr"/>
            <a:r>
              <a:rPr lang="ru-RU" sz="1050" b="1" dirty="0">
                <a:solidFill>
                  <a:schemeClr val="bg2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Arial" panose="020B0604020202020204" pitchFamily="34" charset="0"/>
              </a:rPr>
              <a:t> </a:t>
            </a:r>
            <a:br>
              <a:rPr lang="en-US" dirty="0">
                <a:solidFill>
                  <a:schemeClr val="bg2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Arial Unicode MS" pitchFamily="34" charset="-128"/>
                <a:cs typeface="Arial" panose="020B0604020202020204" pitchFamily="34" charset="0"/>
              </a:rPr>
            </a:br>
            <a:endParaRPr lang="ru-RU" sz="1600" dirty="0">
              <a:solidFill>
                <a:schemeClr val="bg2">
                  <a:lumMod val="40000"/>
                  <a:lumOff val="60000"/>
                </a:schemeClr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81622" y="2808067"/>
            <a:ext cx="5922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400" b="1" dirty="0">
                <a:latin typeface="Cambria" panose="02040503050406030204" pitchFamily="18" charset="0"/>
              </a:rPr>
              <a:t> </a:t>
            </a:r>
            <a:endParaRPr lang="ru-RU" sz="2400" b="1" dirty="0">
              <a:latin typeface="Cambria" panose="020405030504060302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46754C9-4845-4225-A278-F965B01228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8149" y="384222"/>
            <a:ext cx="2591025" cy="579170"/>
          </a:xfrm>
          <a:prstGeom prst="rect">
            <a:avLst/>
          </a:prstGeom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ADEA90E8-3ED8-2C9F-B73B-28FD9FA2C31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5" r="19641"/>
          <a:stretch/>
        </p:blipFill>
        <p:spPr bwMode="auto">
          <a:xfrm>
            <a:off x="0" y="-1513"/>
            <a:ext cx="589548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452069-E209-F561-EEC1-2B9DEA8040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6296" y="4100000"/>
            <a:ext cx="681132" cy="676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2883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широкоэкранная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9C3C6CF-A849-4911-A791-EA10E5AEC45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широкоэкранная</Template>
  <TotalTime>132</TotalTime>
  <Words>797</Words>
  <Application>Microsoft Office PowerPoint</Application>
  <PresentationFormat>Экран (16:9)</PresentationFormat>
  <Paragraphs>161</Paragraphs>
  <Slides>15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Cambria</vt:lpstr>
      <vt:lpstr>Tw Cen MT</vt:lpstr>
      <vt:lpstr>Wingdings</vt:lpstr>
      <vt:lpstr>Wingdings 2</vt:lpstr>
      <vt:lpstr>широкоэкранная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Александр Николаевич</dc:creator>
  <cp:lastModifiedBy>Развития Бизнеса Фонд</cp:lastModifiedBy>
  <cp:revision>3</cp:revision>
  <dcterms:created xsi:type="dcterms:W3CDTF">2015-02-17T08:15:53Z</dcterms:created>
  <dcterms:modified xsi:type="dcterms:W3CDTF">2025-04-03T04:19:30Z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TC101769309990</vt:lpwstr>
  </property>
</Properties>
</file>